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4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38" r:id="rId17"/>
    <p:sldId id="303" r:id="rId18"/>
    <p:sldId id="265" r:id="rId19"/>
    <p:sldId id="268" r:id="rId20"/>
    <p:sldId id="271" r:id="rId21"/>
    <p:sldId id="272" r:id="rId22"/>
    <p:sldId id="289" r:id="rId23"/>
    <p:sldId id="284" r:id="rId24"/>
    <p:sldId id="285" r:id="rId25"/>
    <p:sldId id="286" r:id="rId26"/>
    <p:sldId id="267" r:id="rId27"/>
    <p:sldId id="294" r:id="rId28"/>
    <p:sldId id="270" r:id="rId29"/>
    <p:sldId id="273" r:id="rId30"/>
    <p:sldId id="274" r:id="rId31"/>
    <p:sldId id="335" r:id="rId32"/>
    <p:sldId id="304" r:id="rId33"/>
    <p:sldId id="321" r:id="rId34"/>
    <p:sldId id="322" r:id="rId35"/>
    <p:sldId id="324" r:id="rId36"/>
    <p:sldId id="325" r:id="rId37"/>
    <p:sldId id="320" r:id="rId38"/>
    <p:sldId id="336" r:id="rId39"/>
    <p:sldId id="356" r:id="rId40"/>
    <p:sldId id="426" r:id="rId41"/>
    <p:sldId id="396" r:id="rId42"/>
    <p:sldId id="397" r:id="rId43"/>
    <p:sldId id="398" r:id="rId44"/>
    <p:sldId id="399" r:id="rId45"/>
    <p:sldId id="400" r:id="rId46"/>
    <p:sldId id="401" r:id="rId47"/>
    <p:sldId id="402" r:id="rId48"/>
    <p:sldId id="403" r:id="rId49"/>
    <p:sldId id="424" r:id="rId50"/>
    <p:sldId id="425" r:id="rId51"/>
    <p:sldId id="404" r:id="rId52"/>
    <p:sldId id="423" r:id="rId53"/>
    <p:sldId id="427" r:id="rId54"/>
    <p:sldId id="428" r:id="rId55"/>
    <p:sldId id="405" r:id="rId56"/>
    <p:sldId id="406" r:id="rId57"/>
    <p:sldId id="307" r:id="rId58"/>
    <p:sldId id="308" r:id="rId59"/>
    <p:sldId id="309" r:id="rId60"/>
    <p:sldId id="310" r:id="rId61"/>
    <p:sldId id="344" r:id="rId62"/>
    <p:sldId id="311" r:id="rId63"/>
    <p:sldId id="312" r:id="rId64"/>
    <p:sldId id="318" r:id="rId65"/>
    <p:sldId id="317" r:id="rId66"/>
    <p:sldId id="327" r:id="rId67"/>
    <p:sldId id="314" r:id="rId68"/>
    <p:sldId id="315" r:id="rId69"/>
    <p:sldId id="316" r:id="rId70"/>
    <p:sldId id="339" r:id="rId71"/>
    <p:sldId id="319" r:id="rId72"/>
    <p:sldId id="275" r:id="rId73"/>
    <p:sldId id="277" r:id="rId74"/>
    <p:sldId id="278" r:id="rId75"/>
    <p:sldId id="296" r:id="rId76"/>
    <p:sldId id="297" r:id="rId77"/>
    <p:sldId id="299" r:id="rId78"/>
    <p:sldId id="298" r:id="rId79"/>
    <p:sldId id="295" r:id="rId80"/>
    <p:sldId id="306" r:id="rId81"/>
    <p:sldId id="300" r:id="rId82"/>
    <p:sldId id="301" r:id="rId83"/>
    <p:sldId id="302" r:id="rId84"/>
    <p:sldId id="337" r:id="rId85"/>
    <p:sldId id="305" r:id="rId86"/>
    <p:sldId id="328" r:id="rId87"/>
    <p:sldId id="329" r:id="rId88"/>
    <p:sldId id="326" r:id="rId89"/>
    <p:sldId id="330" r:id="rId90"/>
    <p:sldId id="341" r:id="rId91"/>
    <p:sldId id="342" r:id="rId92"/>
    <p:sldId id="345" r:id="rId93"/>
    <p:sldId id="346" r:id="rId94"/>
    <p:sldId id="347" r:id="rId95"/>
    <p:sldId id="353" r:id="rId96"/>
    <p:sldId id="334" r:id="rId97"/>
    <p:sldId id="348" r:id="rId98"/>
    <p:sldId id="350" r:id="rId99"/>
    <p:sldId id="351" r:id="rId100"/>
    <p:sldId id="340" r:id="rId101"/>
    <p:sldId id="352" r:id="rId102"/>
    <p:sldId id="354" r:id="rId103"/>
    <p:sldId id="355" r:id="rId104"/>
    <p:sldId id="357" r:id="rId105"/>
    <p:sldId id="358" r:id="rId106"/>
    <p:sldId id="359" r:id="rId107"/>
    <p:sldId id="360" r:id="rId108"/>
    <p:sldId id="361" r:id="rId109"/>
    <p:sldId id="363" r:id="rId110"/>
    <p:sldId id="364" r:id="rId111"/>
    <p:sldId id="365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84" r:id="rId122"/>
    <p:sldId id="381" r:id="rId123"/>
    <p:sldId id="377" r:id="rId124"/>
    <p:sldId id="382" r:id="rId125"/>
    <p:sldId id="383" r:id="rId126"/>
    <p:sldId id="380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5" r:id="rId137"/>
    <p:sldId id="407" r:id="rId138"/>
    <p:sldId id="408" r:id="rId139"/>
    <p:sldId id="409" r:id="rId140"/>
    <p:sldId id="410" r:id="rId141"/>
    <p:sldId id="411" r:id="rId142"/>
    <p:sldId id="412" r:id="rId143"/>
    <p:sldId id="413" r:id="rId144"/>
    <p:sldId id="414" r:id="rId145"/>
    <p:sldId id="416" r:id="rId146"/>
    <p:sldId id="417" r:id="rId147"/>
    <p:sldId id="415" r:id="rId148"/>
    <p:sldId id="418" r:id="rId149"/>
    <p:sldId id="421" r:id="rId150"/>
    <p:sldId id="422" r:id="rId151"/>
    <p:sldId id="419" r:id="rId152"/>
    <p:sldId id="420" r:id="rId1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38"/>
            <p14:sldId id="303"/>
          </p14:sldIdLst>
        </p14:section>
        <p14:section name="2a. Abstract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35"/>
            <p14:sldId id="304"/>
          </p14:sldIdLst>
        </p14:section>
        <p14:section name="2b. Factory Method" id="{921F8498-B732-4440-A0C6-0E122C975FD4}">
          <p14:sldIdLst>
            <p14:sldId id="321"/>
            <p14:sldId id="322"/>
            <p14:sldId id="324"/>
            <p14:sldId id="325"/>
            <p14:sldId id="320"/>
            <p14:sldId id="336"/>
          </p14:sldIdLst>
        </p14:section>
        <p14:section name="3. Builder" id="{14445601-9E8D-48A0-BC8F-4D8C53009EB0}">
          <p14:sldIdLst>
            <p14:sldId id="356"/>
            <p14:sldId id="426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24"/>
            <p14:sldId id="425"/>
            <p14:sldId id="404"/>
            <p14:sldId id="423"/>
            <p14:sldId id="427"/>
            <p14:sldId id="428"/>
            <p14:sldId id="405"/>
            <p14:sldId id="406"/>
          </p14:sldIdLst>
        </p14:section>
        <p14:section name="4. Façade" id="{D3443E3D-042C-4C7B-96C0-00D55E9FDDD6}">
          <p14:sldIdLst>
            <p14:sldId id="307"/>
            <p14:sldId id="308"/>
            <p14:sldId id="309"/>
            <p14:sldId id="310"/>
            <p14:sldId id="344"/>
            <p14:sldId id="311"/>
            <p14:sldId id="312"/>
            <p14:sldId id="318"/>
            <p14:sldId id="317"/>
            <p14:sldId id="327"/>
            <p14:sldId id="314"/>
            <p14:sldId id="315"/>
            <p14:sldId id="316"/>
            <p14:sldId id="339"/>
            <p14:sldId id="319"/>
          </p14:sldIdLst>
        </p14:section>
        <p14:section name="5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37"/>
            <p14:sldId id="305"/>
          </p14:sldIdLst>
        </p14:section>
        <p14:section name="6. Command" id="{FAFE2B92-D8AE-424E-9BAD-84775E4B3854}">
          <p14:sldIdLst>
            <p14:sldId id="328"/>
            <p14:sldId id="329"/>
            <p14:sldId id="326"/>
            <p14:sldId id="330"/>
            <p14:sldId id="341"/>
            <p14:sldId id="342"/>
            <p14:sldId id="345"/>
            <p14:sldId id="346"/>
            <p14:sldId id="347"/>
            <p14:sldId id="353"/>
            <p14:sldId id="334"/>
            <p14:sldId id="348"/>
            <p14:sldId id="350"/>
            <p14:sldId id="351"/>
            <p14:sldId id="340"/>
            <p14:sldId id="352"/>
            <p14:sldId id="354"/>
            <p14:sldId id="355"/>
          </p14:sldIdLst>
        </p14:section>
        <p14:section name="7. Adapter" id="{EC1EB35B-5C9D-45F2-9AD2-6A097C90595E}">
          <p14:sldIdLst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  <p14:sldId id="367"/>
            <p14:sldId id="368"/>
            <p14:sldId id="369"/>
          </p14:sldIdLst>
        </p14:section>
        <p14:section name="8. Decorator" id="{22023BFA-8EBF-4BDB-836B-8944C504ED35}">
          <p14:sldIdLst>
            <p14:sldId id="370"/>
            <p14:sldId id="371"/>
            <p14:sldId id="372"/>
            <p14:sldId id="373"/>
            <p14:sldId id="374"/>
            <p14:sldId id="375"/>
            <p14:sldId id="384"/>
            <p14:sldId id="381"/>
            <p14:sldId id="377"/>
            <p14:sldId id="382"/>
            <p14:sldId id="383"/>
            <p14:sldId id="380"/>
          </p14:sldIdLst>
        </p14:section>
        <p14:section name="9. Proxy" id="{ACA47EDD-23D8-404C-B714-4227328D4732}">
          <p14:sldIdLst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5"/>
          </p14:sldIdLst>
        </p14:section>
        <p14:section name="10. Iterator" id="{98EF0193-C142-4FBB-B54A-2A9E8058CE78}">
          <p14:sldIdLst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6"/>
            <p14:sldId id="417"/>
            <p14:sldId id="415"/>
            <p14:sldId id="418"/>
            <p14:sldId id="421"/>
            <p14:sldId id="422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975" autoAdjust="0"/>
  </p:normalViewPr>
  <p:slideViewPr>
    <p:cSldViewPr snapToGrid="0">
      <p:cViewPr varScale="1">
        <p:scale>
          <a:sx n="101" d="100"/>
          <a:sy n="101" d="100"/>
        </p:scale>
        <p:origin x="13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microsoft.com/office/2016/11/relationships/changesInfo" Target="changesInfos/changesInfo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commentAuthors" Target="commentAuthor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07.07.2022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1283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9789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304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150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999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dapter/csharp/example/" TargetMode="External"/><Relationship Id="rId7" Type="http://schemas.openxmlformats.org/officeDocument/2006/relationships/hyperlink" Target="https://endjin.com/blog/2020/10/design-patterns-in-csharp-the-adapter-pattern" TargetMode="External"/><Relationship Id="rId2" Type="http://schemas.openxmlformats.org/officeDocument/2006/relationships/hyperlink" Target="https://refactoring.guru/design-patterns/adapt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hyperlink" Target="https://dofactory.com/net/adapter-design-pattern/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microsoft.com/office/2007/relationships/hdphoto" Target="../media/hdphoto4.wdp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decorator/csharp/example/" TargetMode="External"/><Relationship Id="rId7" Type="http://schemas.openxmlformats.org/officeDocument/2006/relationships/hyperlink" Target="https://endjin.com/blog/2020/10/design-patterns-in-csharp-the-decorator-pattern" TargetMode="External"/><Relationship Id="rId2" Type="http://schemas.openxmlformats.org/officeDocument/2006/relationships/hyperlink" Target="https://refactoring.guru/design-patterns/deco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hyperlink" Target="https://www.dofactory.com/net/decorator-design-pattern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proxy/csharp/example/" TargetMode="External"/><Relationship Id="rId7" Type="http://schemas.openxmlformats.org/officeDocument/2006/relationships/hyperlink" Target="https://endjin.com/blog/2020/12/design-patterns-in-csharp-the-proxy-pattern" TargetMode="External"/><Relationship Id="rId2" Type="http://schemas.openxmlformats.org/officeDocument/2006/relationships/hyperlink" Target="https://refactoring.guru/design-patterns/prox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hyperlink" Target="https://www.dofactory.com/net/proxy-design-patter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iterator/csharp/example/" TargetMode="External"/><Relationship Id="rId2" Type="http://schemas.openxmlformats.org/officeDocument/2006/relationships/hyperlink" Target="https://refactoring.guru/design-patterns/iterato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hyperlink" Target="https://www.dofactory.com/net/iterator-design-pattern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110.png"/><Relationship Id="rId4" Type="http://schemas.microsoft.com/office/2007/relationships/hdphoto" Target="../media/hdphoto5.wdp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/csharp/example/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hyperlink" Target="https://dotnettutorials.net/lesson/factory-design-pattern-csharp/" TargetMode="External"/><Relationship Id="rId4" Type="http://schemas.openxmlformats.org/officeDocument/2006/relationships/hyperlink" Target="https://www.dofactory.com/net/abstract-factory-design-patter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refactoring.guru/design-patterns/factory-method/csharp/example/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refactoring.guru/design-patterns/factory-metho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tutorials.net/lesson/factory-method-design-pattern-csharp/" TargetMode="External"/><Relationship Id="rId5" Type="http://schemas.openxmlformats.org/officeDocument/2006/relationships/hyperlink" Target="https://www.dofactory.com/net/factory-method-design-pattern/" TargetMode="External"/><Relationship Id="rId4" Type="http://schemas.openxmlformats.org/officeDocument/2006/relationships/hyperlink" Target="https://refactoring.guru/design-patterns/abstract-factory/csharp/exampl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builder/csharp/example/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refactoring.guru/design-patterns/builde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hyperlink" Target="https://endjin.com/blog/2019/06/design-patterns-in-c-the-builder-pattern" TargetMode="External"/><Relationship Id="rId4" Type="http://schemas.openxmlformats.org/officeDocument/2006/relationships/hyperlink" Target="https://www.dofactory.com/net/builder-design-pattern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martinstm/fluent-builder-pattern-c-4ac39fafcb0b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levelup.gitconnected.com/4-ways-to-implement-builder-design-pattern-in-c-dd193e07096c#:~:text=Fluent%20builder%20is%20a%20variation,except%20Build%20returns%20this%20pointer.&amp;text=Fluent%20Builder%20allows%20developers%20to,and%20slightly%20reduces%20code%20repetition.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levelup.gitconnected.com/4-ways-to-implement-builder-design-pattern-in-c-dd193e07096c#:~:text=Fluent%20builder%20is%20a%20variation,except%20Build%20returns%20this%20pointer.&amp;text=Fluent%20Builder%20allows%20developers%20to,and%20slightly%20reduces%20code%20repetition.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ade/csharp/example/" TargetMode="External"/><Relationship Id="rId2" Type="http://schemas.openxmlformats.org/officeDocument/2006/relationships/hyperlink" Target="https://refactoring.guru/design-patterns/facad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dofactory.com/net/facade-design-pattern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csharpindepth.com/Articles/Singlet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/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strategy/csharp/example/" TargetMode="External"/><Relationship Id="rId2" Type="http://schemas.openxmlformats.org/officeDocument/2006/relationships/hyperlink" Target="https://refactoring.guru/design-patterns/strateg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dofactory.com/net/strategy-design-pattern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ommand/csharp/example/" TargetMode="External"/><Relationship Id="rId2" Type="http://schemas.openxmlformats.org/officeDocument/2006/relationships/hyperlink" Target="https://refactoring.guru/design-patterns/comman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https://dofactory.com/net/facade-design-pattern/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there is no need to have multiple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main</a:t>
            </a:r>
            <a:r>
              <a:rPr lang="en-US" dirty="0">
                <a:highlight>
                  <a:srgbClr val="000000"/>
                </a:highlight>
              </a:rPr>
              <a:t> controller / service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responsible for the same thing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very heavy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calling it twice (even by an accident)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may result in performance issues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When a particular part of the application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called the process execution is always taking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same amount of time, even if the </a:t>
            </a:r>
            <a:r>
              <a:rPr lang="en-US" dirty="0" err="1">
                <a:highlight>
                  <a:srgbClr val="000000"/>
                </a:highlight>
              </a:rPr>
              <a:t>calcula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 was already used. During a code review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architect realized that some internal service 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always recreating a heavy setup of an algorithm.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workflow can be improved if the preparation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</a:rPr>
              <a:t>More complex </a:t>
            </a:r>
            <a:r>
              <a:rPr lang="en-US" u="sng" dirty="0">
                <a:effectLst/>
              </a:rPr>
              <a:t>functionalities</a:t>
            </a:r>
            <a:r>
              <a:rPr lang="en-US" dirty="0">
                <a:effectLst/>
              </a:rPr>
              <a:t> from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commands can be handled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Façades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creating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in case you have some abstraction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may be defined in command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Factory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944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The process of </a:t>
            </a:r>
            <a:r>
              <a:rPr lang="en-US" u="sng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assigning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commands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(binding) can be delegated into a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specific methods of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Builder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1D6E5-FBB6-448E-B98F-749C4591A080}"/>
              </a:ext>
            </a:extLst>
          </p:cNvPr>
          <p:cNvSpPr txBox="1">
            <a:spLocks/>
          </p:cNvSpPr>
          <p:nvPr/>
        </p:nvSpPr>
        <p:spPr>
          <a:xfrm>
            <a:off x="296734" y="2595334"/>
            <a:ext cx="3964499" cy="94427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If you want to bind different commands 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(to triggers) depends on circumstances</a:t>
            </a:r>
            <a:b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you can consider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Strategy</a:t>
            </a:r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</a:rPr>
              <a:t> workflow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29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._receiver.Action();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5B59B-DF8F-4A3D-8C3C-B3A8878BED56}"/>
              </a:ext>
            </a:extLst>
          </p:cNvPr>
          <p:cNvSpPr txBox="1"/>
          <p:nvPr/>
        </p:nvSpPr>
        <p:spPr>
          <a:xfrm>
            <a:off x="3859162" y="1698589"/>
            <a:ext cx="382474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Action()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In this example it’s just hardcoded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.WriteLine(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Receiver.Action()"</a:t>
            </a:r>
            <a:r>
              <a:rPr lang="en-US" sz="13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>
            <a:off x="6211746" y="1258204"/>
            <a:ext cx="397398" cy="7870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D76F3FC-68DE-4D16-AEC5-DC0C9252F795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 dirty="0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  <a:br>
              <a:rPr lang="en-US" sz="1300" cap="none" dirty="0">
                <a:highlight>
                  <a:srgbClr val="000000"/>
                </a:highlight>
              </a:rPr>
            </a:b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 dirty="0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7594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0F97D4-38F1-4FC2-A9D4-D682AEA4DE2A}"/>
              </a:ext>
            </a:extLst>
          </p:cNvPr>
          <p:cNvSpPr txBox="1">
            <a:spLocks/>
          </p:cNvSpPr>
          <p:nvPr/>
        </p:nvSpPr>
        <p:spPr>
          <a:xfrm>
            <a:off x="413355" y="941664"/>
            <a:ext cx="2988606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_receiver;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cap="none">
                <a:highlight>
                  <a:srgbClr val="000000"/>
                </a:highlight>
              </a:rPr>
              <a:t> receiver)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._receiver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62455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highlight>
                  <a:srgbClr val="000000"/>
                </a:highlight>
              </a:rPr>
              <a:t>(using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</a:t>
            </a:r>
            <a:r>
              <a:rPr lang="en-US" sz="1800" b="1" dirty="0">
                <a:highlight>
                  <a:srgbClr val="000000"/>
                </a:highlight>
              </a:rPr>
              <a:t>)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9A1B-7C41-4DF2-ABB5-29A33DCA117D}"/>
              </a:ext>
            </a:extLst>
          </p:cNvPr>
          <p:cNvSpPr txBox="1"/>
          <p:nvPr/>
        </p:nvSpPr>
        <p:spPr>
          <a:xfrm>
            <a:off x="1096497" y="3885174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(receiver)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receiver.Action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E8ACC-3A72-4C9B-AF9F-641B0ACB4F92}"/>
              </a:ext>
            </a:extLst>
          </p:cNvPr>
          <p:cNvSpPr txBox="1"/>
          <p:nvPr/>
        </p:nvSpPr>
        <p:spPr>
          <a:xfrm>
            <a:off x="1096498" y="3886503"/>
            <a:ext cx="4610928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 :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dirty="0">
                <a:highlight>
                  <a:srgbClr val="000000"/>
                </a:highlight>
              </a:rPr>
              <a:t> action) :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base</a:t>
            </a:r>
            <a:r>
              <a:rPr lang="en-US" sz="1300" dirty="0">
                <a:highlight>
                  <a:srgbClr val="000000"/>
                </a:highlight>
              </a:rPr>
              <a:t>(action)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._action();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Shorter than “this._action?.Invoke();”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024F-1741-4F12-9B84-0A68FD6EC4CE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SetCommand(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 err="1">
                <a:highlight>
                  <a:srgbClr val="000000"/>
                </a:highlight>
              </a:rPr>
              <a:t>._command</a:t>
            </a:r>
            <a:r>
              <a:rPr lang="en-US" sz="1300" dirty="0">
                <a:highlight>
                  <a:srgbClr val="000000"/>
                </a:highlight>
              </a:rPr>
              <a:t>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ExecuteCommand()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</a:t>
            </a:r>
            <a:r>
              <a:rPr lang="en-US" sz="1300" dirty="0" err="1">
                <a:highlight>
                  <a:srgbClr val="000000"/>
                </a:highlight>
              </a:rPr>
              <a:t>command.Execute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9A994-5240-4FEF-B875-8B02C5423B81}"/>
              </a:ext>
            </a:extLst>
          </p:cNvPr>
          <p:cNvSpPr txBox="1"/>
          <p:nvPr/>
        </p:nvSpPr>
        <p:spPr>
          <a:xfrm>
            <a:off x="6095998" y="3612834"/>
            <a:ext cx="5781370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	Command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(() =&gt;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	    </a:t>
            </a:r>
            <a:r>
              <a:rPr lang="en-US" sz="1300" dirty="0" err="1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 err="1">
                <a:highlight>
                  <a:srgbClr val="000000"/>
                </a:highlight>
              </a:rPr>
              <a:t>.WriteLine</a:t>
            </a:r>
            <a:r>
              <a:rPr lang="en-US" sz="1300" dirty="0">
                <a:highlight>
                  <a:srgbClr val="000000"/>
                </a:highlight>
              </a:rPr>
              <a:t>(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"Called </a:t>
            </a:r>
            <a:r>
              <a:rPr lang="en-US" sz="1300" dirty="0" err="1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Button.Action</a:t>
            </a:r>
            <a:r>
              <a:rPr lang="en-US" sz="13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()"</a:t>
            </a:r>
            <a:r>
              <a:rPr lang="en-US" sz="1300" dirty="0">
                <a:highlight>
                  <a:srgbClr val="000000"/>
                </a:highlight>
              </a:rPr>
              <a:t>));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Void method passed to</a:t>
            </a:r>
            <a:b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							  // internal Action delegate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Binding part (aka. “subscription”)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 err="1"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	</a:t>
            </a:r>
            <a:r>
              <a:rPr lang="en-US" sz="1300" dirty="0" err="1">
                <a:highlight>
                  <a:srgbClr val="000000"/>
                </a:highlight>
              </a:rPr>
              <a:t>button.OnClick</a:t>
            </a:r>
            <a:r>
              <a:rPr lang="en-US" sz="1300" dirty="0">
                <a:highlight>
                  <a:srgbClr val="000000"/>
                </a:highlight>
              </a:rPr>
              <a:t>(command);</a:t>
            </a:r>
          </a:p>
          <a:p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// This can also be also handled by a framework itself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	</a:t>
            </a:r>
            <a:r>
              <a:rPr lang="en-US" sz="1300" dirty="0" err="1">
                <a:highlight>
                  <a:srgbClr val="000000"/>
                </a:highlight>
              </a:rPr>
              <a:t>button.Click</a:t>
            </a:r>
            <a:r>
              <a:rPr lang="en-US" sz="1300" dirty="0">
                <a:highlight>
                  <a:srgbClr val="000000"/>
                </a:highlight>
              </a:rPr>
              <a:t>();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Click event might occur on UI layer directly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E25B6-283F-4849-B45D-E76CC1F5D0AA}"/>
              </a:ext>
            </a:extLst>
          </p:cNvPr>
          <p:cNvSpPr txBox="1"/>
          <p:nvPr/>
        </p:nvSpPr>
        <p:spPr>
          <a:xfrm>
            <a:off x="8141110" y="298205"/>
            <a:ext cx="373625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Button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_command;</a:t>
            </a:r>
            <a:br>
              <a:rPr lang="en-US" sz="1300" dirty="0">
                <a:highlight>
                  <a:srgbClr val="000000"/>
                </a:highlight>
              </a:rPr>
            </a:br>
            <a:endParaRPr lang="en-US" sz="1300" dirty="0">
              <a:highlight>
                <a:srgbClr val="000000"/>
              </a:highlight>
            </a:endParaRP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OnClick(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 = command;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  <a:br>
              <a:rPr lang="en-US" sz="1300" dirty="0">
                <a:highlight>
                  <a:srgbClr val="000000"/>
                </a:highlight>
              </a:rPr>
            </a:b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This logic can be triggered from outside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Click()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dirty="0">
                <a:highlight>
                  <a:srgbClr val="000000"/>
                </a:highlight>
              </a:rPr>
              <a:t>._command.Execute();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27B9A-ED1B-4FB4-B749-4DD6369AF0DA}"/>
              </a:ext>
            </a:extLst>
          </p:cNvPr>
          <p:cNvSpPr txBox="1"/>
          <p:nvPr/>
        </p:nvSpPr>
        <p:spPr>
          <a:xfrm>
            <a:off x="6095999" y="3612834"/>
            <a:ext cx="4610928" cy="3093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000000"/>
                </a:highlight>
              </a:rPr>
              <a:t>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Program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dirty="0">
                <a:highlight>
                  <a:srgbClr val="000000"/>
                </a:highlight>
              </a:rPr>
              <a:t> Main()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Create receiver, command, and invoker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 receiver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Receiver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dirty="0">
                <a:highlight>
                  <a:srgbClr val="000000"/>
                </a:highlight>
              </a:rPr>
              <a:t> command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ConcreteCommand</a:t>
            </a:r>
            <a:r>
              <a:rPr lang="en-US" sz="1300" dirty="0">
                <a:highlight>
                  <a:srgbClr val="000000"/>
                </a:highlight>
              </a:rPr>
              <a:t>(receiver);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 invoker = </a:t>
            </a:r>
            <a:r>
              <a:rPr lang="en-US" sz="13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dirty="0">
                <a:highlight>
                  <a:srgbClr val="000000"/>
                </a:highlight>
              </a:rPr>
              <a:t>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Invoker</a:t>
            </a:r>
            <a:r>
              <a:rPr lang="en-US" sz="13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Set and execute command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invoker.SetCommand(command);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invoker.ExecuteCommand();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Wait for user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    </a:t>
            </a:r>
            <a:r>
              <a:rPr lang="en-US" sz="13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Console</a:t>
            </a:r>
            <a:r>
              <a:rPr lang="en-US" sz="1300" dirty="0">
                <a:highlight>
                  <a:srgbClr val="000000"/>
                </a:highlight>
              </a:rPr>
              <a:t>.ReadKey();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3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06B0AF-A58F-4D99-B7B5-99F163C6FBF0}"/>
              </a:ext>
            </a:extLst>
          </p:cNvPr>
          <p:cNvSpPr txBox="1">
            <a:spLocks/>
          </p:cNvSpPr>
          <p:nvPr/>
        </p:nvSpPr>
        <p:spPr>
          <a:xfrm>
            <a:off x="413355" y="943572"/>
            <a:ext cx="2792831" cy="2492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_action;</a:t>
            </a:r>
          </a:p>
          <a:p>
            <a:pPr>
              <a:spcAft>
                <a:spcPts val="0"/>
              </a:spcAft>
            </a:pPr>
            <a:br>
              <a:rPr lang="en-US" sz="1300" cap="none">
                <a:highlight>
                  <a:srgbClr val="000000"/>
                </a:highlight>
              </a:rPr>
            </a:b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Command</a:t>
            </a:r>
            <a:r>
              <a:rPr lang="en-US" sz="1300" cap="none">
                <a:highlight>
                  <a:srgbClr val="000000"/>
                </a:highlight>
              </a:rPr>
              <a:t>(</a:t>
            </a:r>
            <a:r>
              <a:rPr lang="en-US" sz="1300" cap="none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en-US" sz="1300" cap="none">
                <a:highlight>
                  <a:srgbClr val="000000"/>
                </a:highlight>
              </a:rPr>
              <a:t> action)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>
                <a:highlight>
                  <a:srgbClr val="000000"/>
                </a:highlight>
              </a:rPr>
              <a:t>._ action = receiver;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}</a:t>
            </a:r>
            <a:br>
              <a:rPr lang="en-US" sz="1300" cap="none">
                <a:highlight>
                  <a:srgbClr val="000000"/>
                </a:highlight>
              </a:rPr>
            </a:br>
            <a:endParaRPr lang="en-US" sz="1300" cap="none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   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300" cap="none">
                <a:highlight>
                  <a:srgbClr val="000000"/>
                </a:highlight>
              </a:rPr>
              <a:t> </a:t>
            </a:r>
            <a:r>
              <a:rPr lang="en-US" sz="1300" cap="none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300" cap="none">
                <a:highlight>
                  <a:srgbClr val="000000"/>
                </a:highlight>
              </a:rPr>
              <a:t> Execute();</a:t>
            </a:r>
          </a:p>
          <a:p>
            <a:pPr>
              <a:spcAft>
                <a:spcPts val="0"/>
              </a:spcAft>
            </a:pPr>
            <a:r>
              <a:rPr lang="en-US" sz="1300" cap="none">
                <a:highlight>
                  <a:srgbClr val="000000"/>
                </a:highlight>
              </a:rPr>
              <a:t>    }</a:t>
            </a:r>
            <a:endParaRPr lang="en-US" sz="1300" cap="none" dirty="0">
              <a:highlight>
                <a:srgbClr val="00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B57346-29DD-4303-9D3F-F3FCFB273E4D}"/>
              </a:ext>
            </a:extLst>
          </p:cNvPr>
          <p:cNvSpPr/>
          <p:nvPr/>
        </p:nvSpPr>
        <p:spPr>
          <a:xfrm rot="4499401">
            <a:off x="3679330" y="220406"/>
            <a:ext cx="218353" cy="171514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5EB37C-A02C-44E4-98C1-C1A1F16F2032}"/>
              </a:ext>
            </a:extLst>
          </p:cNvPr>
          <p:cNvSpPr/>
          <p:nvPr/>
        </p:nvSpPr>
        <p:spPr>
          <a:xfrm>
            <a:off x="995423" y="3784922"/>
            <a:ext cx="481506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75878-5282-4E69-9878-B43BC20F97E6}"/>
              </a:ext>
            </a:extLst>
          </p:cNvPr>
          <p:cNvSpPr/>
          <p:nvPr/>
        </p:nvSpPr>
        <p:spPr>
          <a:xfrm>
            <a:off x="8034759" y="198699"/>
            <a:ext cx="3933464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F23F7-C818-4560-AC38-47279E313C23}"/>
              </a:ext>
            </a:extLst>
          </p:cNvPr>
          <p:cNvSpPr/>
          <p:nvPr/>
        </p:nvSpPr>
        <p:spPr>
          <a:xfrm>
            <a:off x="6011897" y="3516770"/>
            <a:ext cx="5956325" cy="3285281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A7790-5930-47C7-9746-6955E28C1450}"/>
              </a:ext>
            </a:extLst>
          </p:cNvPr>
          <p:cNvSpPr/>
          <p:nvPr/>
        </p:nvSpPr>
        <p:spPr>
          <a:xfrm>
            <a:off x="308847" y="829243"/>
            <a:ext cx="2989938" cy="270847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01D6D70-62FD-41F4-A390-0E63563F88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965" y="1089948"/>
            <a:ext cx="3493625" cy="363252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110A9D-46F4-4847-8113-D5A401F74CDB}"/>
              </a:ext>
            </a:extLst>
          </p:cNvPr>
          <p:cNvSpPr txBox="1"/>
          <p:nvPr/>
        </p:nvSpPr>
        <p:spPr>
          <a:xfrm>
            <a:off x="5316029" y="1985554"/>
            <a:ext cx="1321803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Passing method</a:t>
            </a:r>
            <a:b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</a:br>
            <a:r>
              <a:rPr lang="en-US" sz="1300" dirty="0">
                <a:solidFill>
                  <a:schemeClr val="accent4"/>
                </a:solidFill>
                <a:highlight>
                  <a:srgbClr val="000000"/>
                </a:highlight>
              </a:rPr>
              <a:t>to the delegate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732D6FB-FFD5-48D4-93FB-33ECD3C4D801}"/>
              </a:ext>
            </a:extLst>
          </p:cNvPr>
          <p:cNvCxnSpPr>
            <a:cxnSpLocks/>
          </p:cNvCxnSpPr>
          <p:nvPr/>
        </p:nvCxnSpPr>
        <p:spPr>
          <a:xfrm rot="10800000">
            <a:off x="3936610" y="4757195"/>
            <a:ext cx="2760312" cy="214132"/>
          </a:xfrm>
          <a:prstGeom prst="curvedConnector2">
            <a:avLst/>
          </a:prstGeom>
          <a:ln w="1016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6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7" grpId="0" animBg="1"/>
      <p:bldP spid="11" grpId="0" animBg="1"/>
      <p:bldP spid="13" grpId="0" animBg="1"/>
      <p:bldP spid="10" grpId="0" animBg="1"/>
      <p:bldP spid="12" grpId="1" animBg="1"/>
      <p:bldP spid="17" grpId="0" animBg="1"/>
      <p:bldP spid="14" grpId="0" animBg="1"/>
      <p:bldP spid="6" grpId="0" animBg="1"/>
      <p:bldP spid="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More often case is to use </a:t>
            </a:r>
            <a:r>
              <a:rPr lang="en-US" sz="2000" b="1" cap="none" dirty="0">
                <a:solidFill>
                  <a:schemeClr val="bg1"/>
                </a:solidFill>
              </a:rPr>
              <a:t>constructors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commands to pass actions inside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Creating command and assigning / binding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action to it is happening in the same place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(class or method scope)</a:t>
            </a:r>
          </a:p>
        </p:txBody>
      </p:sp>
    </p:spTree>
    <p:extLst>
      <p:ext uri="{BB962C8B-B14F-4D97-AF65-F5344CB8AC3E}">
        <p14:creationId xmlns:p14="http://schemas.microsoft.com/office/powerpoint/2010/main" val="4653602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7. Adapter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Introducing a necessary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</a:t>
            </a:r>
            <a:r>
              <a:rPr lang="en-US" sz="1800" cap="none" dirty="0">
                <a:highlight>
                  <a:srgbClr val="000000"/>
                </a:highlight>
              </a:rPr>
              <a:t> “switch” / “extension”, for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components of the system which were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designed to collaborate</a:t>
            </a:r>
            <a:b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with each other (on the day when they were developed).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mentioned trick is used mostly with parts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legacy solution</a:t>
            </a:r>
            <a:r>
              <a:rPr lang="en-US" sz="1800" cap="none" dirty="0">
                <a:highlight>
                  <a:srgbClr val="000000"/>
                </a:highlight>
              </a:rPr>
              <a:t>, since they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cannot be modified anymore. New components which are not matching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existing interface (or does not use one) should be just refactored to do so.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2" descr="Adapter design&amp;nbsp;pattern">
            <a:extLst>
              <a:ext uri="{FF2B5EF4-FFF2-40B4-BE49-F238E27FC236}">
                <a16:creationId xmlns:a16="http://schemas.microsoft.com/office/drawing/2014/main" id="{186BCD62-9509-478E-B581-A2A80348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ymbol zastępczy tekstu 7">
            <a:extLst>
              <a:ext uri="{FF2B5EF4-FFF2-40B4-BE49-F238E27FC236}">
                <a16:creationId xmlns:a16="http://schemas.microsoft.com/office/drawing/2014/main" id="{4A5C8889-92B7-4798-A275-E2DA887A2759}"/>
              </a:ext>
            </a:extLst>
          </p:cNvPr>
          <p:cNvSpPr txBox="1">
            <a:spLocks/>
          </p:cNvSpPr>
          <p:nvPr/>
        </p:nvSpPr>
        <p:spPr>
          <a:xfrm>
            <a:off x="9927657" y="4989331"/>
            <a:ext cx="1477762" cy="81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cap="none" dirty="0">
                <a:highlight>
                  <a:srgbClr val="000000"/>
                </a:highlight>
              </a:rPr>
              <a:t>It is also possible to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use it with complex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systems based on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many dependencies</a:t>
            </a:r>
          </a:p>
        </p:txBody>
      </p:sp>
      <p:sp>
        <p:nvSpPr>
          <p:cNvPr id="10" name="Symbol zastępczy tekstu 7">
            <a:extLst>
              <a:ext uri="{FF2B5EF4-FFF2-40B4-BE49-F238E27FC236}">
                <a16:creationId xmlns:a16="http://schemas.microsoft.com/office/drawing/2014/main" id="{3695150D-F521-46E0-8B2E-27FC37A97E6D}"/>
              </a:ext>
            </a:extLst>
          </p:cNvPr>
          <p:cNvSpPr txBox="1">
            <a:spLocks/>
          </p:cNvSpPr>
          <p:nvPr/>
        </p:nvSpPr>
        <p:spPr>
          <a:xfrm>
            <a:off x="368650" y="2038680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Different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9547155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Extracting certain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into a dedicated interfaces to manage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group them respectively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Using adapters,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change the previously existing code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contracts, implementations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584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By introducing adapters you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need to bear in mind about existence of an additional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communication layer – which might not be obvious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when looking at the code for the first time or after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 while.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That’s why it is recommended to use adapters only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for legacy code </a:t>
            </a:r>
            <a:r>
              <a:rPr lang="en-US" dirty="0">
                <a:highlight>
                  <a:srgbClr val="000000"/>
                </a:highlight>
              </a:rPr>
              <a:t>which cannot be changed that easily,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but to invest time in code refactor (contracts, generics)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case of the new code which can still be modified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Solving bad design by introducing adapters can be perceived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as an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and should be avoided in favor of refactor</a:t>
            </a:r>
          </a:p>
        </p:txBody>
      </p:sp>
    </p:spTree>
    <p:extLst>
      <p:ext uri="{BB962C8B-B14F-4D97-AF65-F5344CB8AC3E}">
        <p14:creationId xmlns:p14="http://schemas.microsoft.com/office/powerpoint/2010/main" val="12434749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6081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https://refactoring.guru/design-patterns/adapter/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https://refactoring.guru/design-patterns/adapter/csharp/example/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82136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https://dofactory.com/net/adapter-design-pattern/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1C8BF-9F7A-42B6-B809-CB55150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89" y="1197035"/>
            <a:ext cx="4859019" cy="265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C2BBF-5D2E-4956-B719-FE79E97D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6" y="4576099"/>
            <a:ext cx="6097268" cy="1406037"/>
          </a:xfrm>
          <a:prstGeom prst="rect">
            <a:avLst/>
          </a:prstGeom>
        </p:spPr>
      </p:pic>
      <p:sp>
        <p:nvSpPr>
          <p:cNvPr id="8" name="Tytuł 3">
            <a:extLst>
              <a:ext uri="{FF2B5EF4-FFF2-40B4-BE49-F238E27FC236}">
                <a16:creationId xmlns:a16="http://schemas.microsoft.com/office/drawing/2014/main" id="{37172EB1-346C-41D2-828C-EA0CB60125B4}"/>
              </a:ext>
            </a:extLst>
          </p:cNvPr>
          <p:cNvSpPr txBox="1">
            <a:spLocks/>
          </p:cNvSpPr>
          <p:nvPr/>
        </p:nvSpPr>
        <p:spPr>
          <a:xfrm>
            <a:off x="1030287" y="6419667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https://endjin.com/blog/2020/10/design-patterns-in-csharp-the-adapter-pattern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024436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60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074" name="Picture 2" descr="EU to UK Adapter Schuko Euro Socket 2 Pin to 13 Amp 3 Pin Plug Type">
            <a:extLst>
              <a:ext uri="{FF2B5EF4-FFF2-40B4-BE49-F238E27FC236}">
                <a16:creationId xmlns:a16="http://schemas.microsoft.com/office/drawing/2014/main" id="{88BE4902-ABE6-4845-BCD3-1A27C187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58" y="1373966"/>
            <a:ext cx="4719484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614032" y="4826026"/>
            <a:ext cx="4494313" cy="887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Adapter is not (should not) changing behavior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an object, just enables to connect it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incompatible part of some existing system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391C948-F563-46B2-B3CF-7744A32F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780" y="1380174"/>
            <a:ext cx="1297931" cy="130359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5BDA50D-1EC5-4300-83A2-6C100590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922" y="4905282"/>
            <a:ext cx="1188168" cy="11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67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138326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4" name="Picture 4" descr="Adapter design pattern (class adapter)">
            <a:extLst>
              <a:ext uri="{FF2B5EF4-FFF2-40B4-BE49-F238E27FC236}">
                <a16:creationId xmlns:a16="http://schemas.microsoft.com/office/drawing/2014/main" id="{94D218AB-762B-40CD-B8DE-5FE8B861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89" y="2101644"/>
            <a:ext cx="6836879" cy="3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1C97FE-3C79-4B93-870A-1956D2291F8B}"/>
              </a:ext>
            </a:extLst>
          </p:cNvPr>
          <p:cNvGrpSpPr/>
          <p:nvPr/>
        </p:nvGrpSpPr>
        <p:grpSpPr>
          <a:xfrm>
            <a:off x="4404852" y="3087329"/>
            <a:ext cx="4395018" cy="255639"/>
            <a:chOff x="4404852" y="3097161"/>
            <a:chExt cx="4395018" cy="2556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0E3565-097B-41DC-98A8-DB230072F43B}"/>
                </a:ext>
              </a:extLst>
            </p:cNvPr>
            <p:cNvSpPr/>
            <p:nvPr/>
          </p:nvSpPr>
          <p:spPr>
            <a:xfrm>
              <a:off x="4404852" y="3097161"/>
              <a:ext cx="1229032" cy="2556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122CA-D215-4377-B2ED-61628DA0E368}"/>
                </a:ext>
              </a:extLst>
            </p:cNvPr>
            <p:cNvSpPr/>
            <p:nvPr/>
          </p:nvSpPr>
          <p:spPr>
            <a:xfrm>
              <a:off x="6390967" y="3106992"/>
              <a:ext cx="2408903" cy="24580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CA25F5E-FBD2-4C2A-859F-E72880A2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504" y="5230761"/>
            <a:ext cx="3844413" cy="757795"/>
          </a:xfrm>
        </p:spPr>
        <p:txBody>
          <a:bodyPr>
            <a:noAutofit/>
          </a:bodyPr>
          <a:lstStyle/>
          <a:p>
            <a:r>
              <a:rPr lang="en-US" sz="1400" cap="none" dirty="0"/>
              <a:t>Adapter is working on two ways: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converting</a:t>
            </a:r>
            <a:r>
              <a:rPr lang="en-US" sz="1400" cap="none" dirty="0"/>
              <a:t> data from A to B (to match signatures)</a:t>
            </a:r>
            <a:br>
              <a:rPr lang="en-US" sz="1400" cap="none" dirty="0"/>
            </a:br>
            <a:r>
              <a:rPr lang="en-US" sz="1400" cap="none" dirty="0"/>
              <a:t>- </a:t>
            </a:r>
            <a:r>
              <a:rPr lang="en-US" sz="1400" b="1" cap="none" dirty="0"/>
              <a:t>changing</a:t>
            </a:r>
            <a:r>
              <a:rPr lang="en-US" sz="1400" cap="none" dirty="0"/>
              <a:t> signatures (if a behavior is too different)</a:t>
            </a:r>
          </a:p>
        </p:txBody>
      </p:sp>
    </p:spTree>
    <p:extLst>
      <p:ext uri="{BB962C8B-B14F-4D97-AF65-F5344CB8AC3E}">
        <p14:creationId xmlns:p14="http://schemas.microsoft.com/office/powerpoint/2010/main" val="289436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83C77-CE5C-4175-A8D7-F6452A2E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7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56D9B3-944D-407D-AB95-8572FAB7D14C}"/>
              </a:ext>
            </a:extLst>
          </p:cNvPr>
          <p:cNvSpPr txBox="1">
            <a:spLocks/>
          </p:cNvSpPr>
          <p:nvPr/>
        </p:nvSpPr>
        <p:spPr>
          <a:xfrm>
            <a:off x="415157" y="3957484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Compilation error (not implementing interface)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dogName = animal.GetName();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Data discrepancy (name will not contain age)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413355" y="941663"/>
            <a:ext cx="3588374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C21074-3B30-4640-B463-D60054AEE85C}"/>
              </a:ext>
            </a:extLst>
          </p:cNvPr>
          <p:cNvSpPr txBox="1">
            <a:spLocks/>
          </p:cNvSpPr>
          <p:nvPr/>
        </p:nvSpPr>
        <p:spPr>
          <a:xfrm>
            <a:off x="8190273" y="941663"/>
            <a:ext cx="3588374" cy="15742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GetName()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nameof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7DF709A-EA52-480E-9AD7-B5E9D72C1925}"/>
              </a:ext>
            </a:extLst>
          </p:cNvPr>
          <p:cNvSpPr txBox="1">
            <a:spLocks/>
          </p:cNvSpPr>
          <p:nvPr/>
        </p:nvSpPr>
        <p:spPr>
          <a:xfrm>
            <a:off x="4438873" y="1873045"/>
            <a:ext cx="3314252" cy="31119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 </a:t>
            </a:r>
            <a:r>
              <a:rPr lang="en-US" sz="1300" cap="none" dirty="0"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_dog;</a:t>
            </a:r>
          </a:p>
          <a:p>
            <a:pPr>
              <a:spcAft>
                <a:spcPts val="0"/>
              </a:spcAft>
            </a:pPr>
            <a:br>
              <a:rPr lang="en-US" sz="1300" cap="none" dirty="0">
                <a:highlight>
                  <a:srgbClr val="000000"/>
                </a:highlight>
              </a:rPr>
            </a:b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Constructor</a:t>
            </a: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 dog)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 = dog;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 string</a:t>
            </a:r>
            <a:r>
              <a:rPr lang="en-US" sz="1300" cap="none" dirty="0">
                <a:highlight>
                  <a:srgbClr val="000000"/>
                </a:highlight>
              </a:rPr>
              <a:t> GetName(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300" cap="none" dirty="0">
                <a:highlight>
                  <a:srgbClr val="000000"/>
                </a:highlight>
              </a:rPr>
              <a:t> age)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$"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._dog.GetName()}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: </a:t>
            </a:r>
            <a:r>
              <a:rPr lang="en-US" sz="1300" cap="none" dirty="0">
                <a:highlight>
                  <a:srgbClr val="000000"/>
                </a:highlight>
              </a:rPr>
              <a:t>{age}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04DE13-2E4B-4F15-A698-BEAAB5BB98DA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8412264" y="1856803"/>
            <a:ext cx="913059" cy="2231335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EA57E-B175-4738-8263-B0C2888DBA43}"/>
              </a:ext>
            </a:extLst>
          </p:cNvPr>
          <p:cNvSpPr txBox="1">
            <a:spLocks/>
          </p:cNvSpPr>
          <p:nvPr/>
        </p:nvSpPr>
        <p:spPr>
          <a:xfrm>
            <a:off x="5350206" y="4495471"/>
            <a:ext cx="2413079" cy="27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Enhancing behavior of Dog class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8D70F21-5928-402F-AFC4-35B4E641F604}"/>
              </a:ext>
            </a:extLst>
          </p:cNvPr>
          <p:cNvSpPr txBox="1">
            <a:spLocks/>
          </p:cNvSpPr>
          <p:nvPr/>
        </p:nvSpPr>
        <p:spPr>
          <a:xfrm>
            <a:off x="413356" y="3957485"/>
            <a:ext cx="3588370" cy="25170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300" cap="none" dirty="0">
                <a:highlight>
                  <a:srgbClr val="000000"/>
                </a:highlight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catName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5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"Cat: 5"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animal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DogAdapter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dogName = animal.GetName(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7</a:t>
            </a:r>
            <a:r>
              <a:rPr lang="en-US" sz="1300" cap="none" dirty="0">
                <a:highlight>
                  <a:srgbClr val="000000"/>
                </a:highlight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Output: "Dog: 7“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7315D-0CB1-4E20-8A6A-4AF6E587C61F}"/>
              </a:ext>
            </a:extLst>
          </p:cNvPr>
          <p:cNvCxnSpPr>
            <a:cxnSpLocks/>
          </p:cNvCxnSpPr>
          <p:nvPr/>
        </p:nvCxnSpPr>
        <p:spPr>
          <a:xfrm>
            <a:off x="1123950" y="5798820"/>
            <a:ext cx="68199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050C953-526E-4E46-B728-EA0C38A46D6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1487329" y="3237271"/>
            <a:ext cx="1440427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C3070-D1FC-47BB-A9BA-D9C0DD9F04D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4832552" y="4154129"/>
            <a:ext cx="432623" cy="2094273"/>
          </a:xfrm>
          <a:prstGeom prst="bentConnector2">
            <a:avLst/>
          </a:prstGeom>
          <a:ln w="76200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ECC48DE-08E8-45DB-9895-B78AACFB4ECC}"/>
              </a:ext>
            </a:extLst>
          </p:cNvPr>
          <p:cNvSpPr txBox="1">
            <a:spLocks/>
          </p:cNvSpPr>
          <p:nvPr/>
        </p:nvSpPr>
        <p:spPr>
          <a:xfrm>
            <a:off x="6787515" y="1914525"/>
            <a:ext cx="643890" cy="20955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DD0178B-EAD0-410F-9B14-72B087B2A5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9929" y="2515940"/>
            <a:ext cx="6419879" cy="3580060"/>
          </a:xfrm>
          <a:prstGeom prst="bentConnector3">
            <a:avLst>
              <a:gd name="adj1" fmla="val 225"/>
            </a:avLst>
          </a:prstGeom>
          <a:ln w="76200">
            <a:solidFill>
              <a:schemeClr val="accent4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F1DC666-DEE6-4729-AF26-92BBD34F5A1F}"/>
              </a:ext>
            </a:extLst>
          </p:cNvPr>
          <p:cNvSpPr txBox="1">
            <a:spLocks/>
          </p:cNvSpPr>
          <p:nvPr/>
        </p:nvSpPr>
        <p:spPr>
          <a:xfrm>
            <a:off x="9213267" y="6220478"/>
            <a:ext cx="2413079" cy="498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1300" cap="none" dirty="0">
                <a:solidFill>
                  <a:schemeClr val="accent6"/>
                </a:solidFill>
                <a:highlight>
                  <a:srgbClr val="000000"/>
                </a:highlight>
              </a:rPr>
              <a:t>This is the “side effect” (see cons section) when using adapters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923828-1BD4-4319-BE77-B41B7ADBA88F}"/>
              </a:ext>
            </a:extLst>
          </p:cNvPr>
          <p:cNvGrpSpPr/>
          <p:nvPr/>
        </p:nvGrpSpPr>
        <p:grpSpPr>
          <a:xfrm>
            <a:off x="10011817" y="4930041"/>
            <a:ext cx="815981" cy="777307"/>
            <a:chOff x="8868793" y="4774380"/>
            <a:chExt cx="815981" cy="7773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65E442-6E13-4A0D-A431-FFA0B5E9B33A}"/>
                </a:ext>
              </a:extLst>
            </p:cNvPr>
            <p:cNvCxnSpPr/>
            <p:nvPr/>
          </p:nvCxnSpPr>
          <p:spPr>
            <a:xfrm flipV="1">
              <a:off x="8868793" y="4774380"/>
              <a:ext cx="815981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A3D7A-50E1-4552-A971-C85C221C92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8954" y="4774380"/>
              <a:ext cx="801818" cy="7773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2572DC-D1D3-4C8C-89E3-F08220A0400F}"/>
              </a:ext>
            </a:extLst>
          </p:cNvPr>
          <p:cNvGrpSpPr/>
          <p:nvPr/>
        </p:nvGrpSpPr>
        <p:grpSpPr>
          <a:xfrm>
            <a:off x="4889461" y="1194319"/>
            <a:ext cx="5328959" cy="2921074"/>
            <a:chOff x="4889461" y="1194319"/>
            <a:chExt cx="5328959" cy="29210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31E1B0-013F-412F-944B-B1A6DC3938FA}"/>
                </a:ext>
              </a:extLst>
            </p:cNvPr>
            <p:cNvSpPr/>
            <p:nvPr/>
          </p:nvSpPr>
          <p:spPr>
            <a:xfrm>
              <a:off x="6279885" y="3902033"/>
              <a:ext cx="124396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D2C15E-7777-48DC-BDDD-A7ADE980344B}"/>
                </a:ext>
              </a:extLst>
            </p:cNvPr>
            <p:cNvSpPr/>
            <p:nvPr/>
          </p:nvSpPr>
          <p:spPr>
            <a:xfrm>
              <a:off x="9427845" y="1378585"/>
              <a:ext cx="790575" cy="2133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1ADB3E49-69D9-4FE8-820A-4042B86CCA3C}"/>
                </a:ext>
              </a:extLst>
            </p:cNvPr>
            <p:cNvSpPr txBox="1">
              <a:spLocks/>
            </p:cNvSpPr>
            <p:nvPr/>
          </p:nvSpPr>
          <p:spPr>
            <a:xfrm>
              <a:off x="4889461" y="1194319"/>
              <a:ext cx="2413079" cy="49876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Adapter is changing the original method / interface of the 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23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  <p:bldP spid="12" grpId="0" animBg="1"/>
      <p:bldP spid="15" grpId="0" animBg="1"/>
      <p:bldP spid="16" grpId="0"/>
      <p:bldP spid="17" grpId="0" animBg="1"/>
      <p:bldP spid="31" grpId="0" animBg="1"/>
      <p:bldP spid="38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Prefer refactor</a:t>
            </a:r>
            <a:r>
              <a:rPr lang="en-US" sz="2000" cap="none" dirty="0">
                <a:solidFill>
                  <a:schemeClr val="bg1"/>
                </a:solidFill>
              </a:rPr>
              <a:t> if possible. Consider adapter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only if you have no other choice (legacy)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When implementing adapters use </a:t>
            </a:r>
            <a:r>
              <a:rPr lang="en-US" sz="2000" b="1" cap="none" dirty="0">
                <a:solidFill>
                  <a:schemeClr val="bg1"/>
                </a:solidFill>
              </a:rPr>
              <a:t>dependency injection</a:t>
            </a:r>
            <a:r>
              <a:rPr lang="en-US" sz="2000" cap="none" dirty="0">
                <a:solidFill>
                  <a:schemeClr val="bg1"/>
                </a:solidFill>
              </a:rPr>
              <a:t> (constructor or property) and avoid creating new,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hardcoded ones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 </a:t>
            </a:r>
            <a:r>
              <a:rPr lang="en-US" sz="2000" b="1" cap="none" dirty="0">
                <a:solidFill>
                  <a:schemeClr val="bg1"/>
                </a:solidFill>
              </a:rPr>
              <a:t>Adapter</a:t>
            </a:r>
            <a:r>
              <a:rPr lang="en-US" sz="2000" cap="none" dirty="0">
                <a:solidFill>
                  <a:schemeClr val="bg1"/>
                </a:solidFill>
              </a:rPr>
              <a:t>” in class name</a:t>
            </a:r>
          </a:p>
        </p:txBody>
      </p:sp>
    </p:spTree>
    <p:extLst>
      <p:ext uri="{BB962C8B-B14F-4D97-AF65-F5344CB8AC3E}">
        <p14:creationId xmlns:p14="http://schemas.microsoft.com/office/powerpoint/2010/main" val="33256518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8. Decorator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It allows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new behavior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to an already existing object (without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modifying this object internal implementation – </a:t>
            </a:r>
            <a:r>
              <a:rPr lang="en-US" sz="1800" b="1" cap="none" dirty="0">
                <a:highlight>
                  <a:srgbClr val="000000"/>
                </a:highlight>
              </a:rPr>
              <a:t>Open/Close</a:t>
            </a:r>
            <a:r>
              <a:rPr lang="pl-PL" sz="1800" b="1" cap="none" dirty="0">
                <a:highlight>
                  <a:srgbClr val="000000"/>
                </a:highlight>
              </a:rPr>
              <a:t>d</a:t>
            </a:r>
            <a:r>
              <a:rPr lang="en-US" sz="1800" b="1" cap="none" dirty="0">
                <a:highlight>
                  <a:srgbClr val="000000"/>
                </a:highlight>
              </a:rPr>
              <a:t> Principle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way to achieve this result is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place source object </a:t>
            </a:r>
            <a:r>
              <a:rPr lang="en-US" sz="1800" cap="none" dirty="0">
                <a:highlight>
                  <a:srgbClr val="000000"/>
                </a:highlight>
              </a:rPr>
              <a:t>(with A behavior),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a special wrapper class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(which is exposing additional B behavior).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A85946-028A-49C3-BA1F-51EDB6248DA2}"/>
              </a:ext>
            </a:extLst>
          </p:cNvPr>
          <p:cNvGrpSpPr/>
          <p:nvPr/>
        </p:nvGrpSpPr>
        <p:grpSpPr>
          <a:xfrm>
            <a:off x="368649" y="300339"/>
            <a:ext cx="2374738" cy="1639563"/>
            <a:chOff x="493108" y="233625"/>
            <a:chExt cx="2374738" cy="1639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671275-7F96-420D-91C5-9359192A569A}"/>
                </a:ext>
              </a:extLst>
            </p:cNvPr>
            <p:cNvGrpSpPr/>
            <p:nvPr/>
          </p:nvGrpSpPr>
          <p:grpSpPr>
            <a:xfrm>
              <a:off x="1741120" y="397783"/>
              <a:ext cx="1126726" cy="1250525"/>
              <a:chOff x="1623133" y="4988939"/>
              <a:chExt cx="1126726" cy="1250525"/>
            </a:xfrm>
          </p:grpSpPr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4DD2319E-A89D-4FE3-9914-F23008C58487}"/>
                  </a:ext>
                </a:extLst>
              </p:cNvPr>
              <p:cNvSpPr/>
              <p:nvPr/>
            </p:nvSpPr>
            <p:spPr>
              <a:xfrm>
                <a:off x="1623133" y="4988939"/>
                <a:ext cx="1126726" cy="1126726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Scroll: Horizontal 2">
                <a:extLst>
                  <a:ext uri="{FF2B5EF4-FFF2-40B4-BE49-F238E27FC236}">
                    <a16:creationId xmlns:a16="http://schemas.microsoft.com/office/drawing/2014/main" id="{B1F314E6-9BE7-4EA9-BD2B-11ADF3500A4C}"/>
                  </a:ext>
                </a:extLst>
              </p:cNvPr>
              <p:cNvSpPr/>
              <p:nvPr/>
            </p:nvSpPr>
            <p:spPr>
              <a:xfrm>
                <a:off x="1914366" y="5669193"/>
                <a:ext cx="717506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 fly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3692BD-FF77-4E61-ADF1-40B3CBE53736}"/>
                </a:ext>
              </a:extLst>
            </p:cNvPr>
            <p:cNvGrpSpPr/>
            <p:nvPr/>
          </p:nvGrpSpPr>
          <p:grpSpPr>
            <a:xfrm>
              <a:off x="493108" y="826678"/>
              <a:ext cx="924232" cy="1046510"/>
              <a:chOff x="368650" y="5191433"/>
              <a:chExt cx="924232" cy="1046510"/>
            </a:xfrm>
          </p:grpSpPr>
          <p:sp>
            <p:nvSpPr>
              <p:cNvPr id="2" name="Cube 1">
                <a:extLst>
                  <a:ext uri="{FF2B5EF4-FFF2-40B4-BE49-F238E27FC236}">
                    <a16:creationId xmlns:a16="http://schemas.microsoft.com/office/drawing/2014/main" id="{8C7DE643-1C63-4A9C-AC5A-0930165FC54B}"/>
                  </a:ext>
                </a:extLst>
              </p:cNvPr>
              <p:cNvSpPr/>
              <p:nvPr/>
            </p:nvSpPr>
            <p:spPr>
              <a:xfrm>
                <a:off x="368650" y="5191433"/>
                <a:ext cx="924232" cy="924232"/>
              </a:xfrm>
              <a:prstGeom prst="cub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Scroll: Horizontal 10">
                <a:extLst>
                  <a:ext uri="{FF2B5EF4-FFF2-40B4-BE49-F238E27FC236}">
                    <a16:creationId xmlns:a16="http://schemas.microsoft.com/office/drawing/2014/main" id="{56EE6CD0-DE9D-4D55-86FA-D21511E942EB}"/>
                  </a:ext>
                </a:extLst>
              </p:cNvPr>
              <p:cNvSpPr/>
              <p:nvPr/>
            </p:nvSpPr>
            <p:spPr>
              <a:xfrm>
                <a:off x="614211" y="5667672"/>
                <a:ext cx="560374" cy="570271"/>
              </a:xfrm>
              <a:prstGeom prst="horizontalScroll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Can</a:t>
                </a:r>
                <a:br>
                  <a:rPr lang="en-US" sz="1050" dirty="0">
                    <a:solidFill>
                      <a:schemeClr val="bg1"/>
                    </a:solidFill>
                  </a:rPr>
                </a:br>
                <a:r>
                  <a:rPr lang="en-US" sz="1050" dirty="0">
                    <a:solidFill>
                      <a:schemeClr val="bg1"/>
                    </a:solidFill>
                  </a:rPr>
                  <a:t>walk</a:t>
                </a:r>
              </a:p>
            </p:txBody>
          </p:sp>
        </p:grpSp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1187B6D8-9BB7-445C-8CCE-236668D57310}"/>
                </a:ext>
              </a:extLst>
            </p:cNvPr>
            <p:cNvSpPr/>
            <p:nvPr/>
          </p:nvSpPr>
          <p:spPr>
            <a:xfrm>
              <a:off x="865239" y="233625"/>
              <a:ext cx="1630476" cy="720613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1420145" y="1838821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Enhanced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</p:spTree>
    <p:extLst>
      <p:ext uri="{BB962C8B-B14F-4D97-AF65-F5344CB8AC3E}">
        <p14:creationId xmlns:p14="http://schemas.microsoft.com/office/powerpoint/2010/main" val="22317465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Each wrapper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can be responsible for a single behavior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When using decorator, the programmer can keep the already existing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unchanged, and extending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new behaviors by adding more wrappers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Adding/Removing</a:t>
            </a:r>
            <a:r>
              <a:rPr lang="en-US" dirty="0">
                <a:highlight>
                  <a:srgbClr val="000000"/>
                </a:highlight>
              </a:rPr>
              <a:t> behaviors of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(adding – using new wrapper around object,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removing – using narrower/no wrapper)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Stacking behaviors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from different wrappers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You need to create additional objects: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spc="-20" dirty="0">
                <a:highlight>
                  <a:srgbClr val="000000"/>
                </a:highlight>
              </a:rPr>
              <a:t>“wrappers”, which are containing additional logic. More complex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your idea / intention is going to be, the more objects you need,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relationships between them can be also complex.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For example, you can build either a chain of </a:t>
            </a:r>
            <a:r>
              <a:rPr lang="en-US" b="1" dirty="0">
                <a:highlight>
                  <a:srgbClr val="000000"/>
                </a:highlight>
              </a:rPr>
              <a:t>inheritance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u="sng" dirty="0">
                <a:highlight>
                  <a:srgbClr val="000000"/>
                </a:highlight>
              </a:rPr>
              <a:t>WalkingObject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SwimmingObject</a:t>
            </a:r>
            <a:r>
              <a:rPr lang="en-US" dirty="0">
                <a:highlight>
                  <a:srgbClr val="000000"/>
                </a:highlight>
              </a:rPr>
              <a:t> =&gt; </a:t>
            </a:r>
            <a:r>
              <a:rPr lang="en-US" u="sng" dirty="0">
                <a:highlight>
                  <a:srgbClr val="000000"/>
                </a:highlight>
              </a:rPr>
              <a:t>FlyingObject</a:t>
            </a:r>
            <a:r>
              <a:rPr lang="en-US" dirty="0">
                <a:highlight>
                  <a:srgbClr val="000000"/>
                </a:highlight>
              </a:rPr>
              <a:t> =&gt; …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or a </a:t>
            </a:r>
            <a:r>
              <a:rPr lang="en-US" b="1" dirty="0">
                <a:highlight>
                  <a:srgbClr val="000000"/>
                </a:highlight>
              </a:rPr>
              <a:t>composition </a:t>
            </a:r>
            <a:r>
              <a:rPr lang="en-US" dirty="0">
                <a:highlight>
                  <a:srgbClr val="000000"/>
                </a:highlight>
              </a:rPr>
              <a:t>of behaviors placed in a smaller amount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of wrappers (less SRP) but then unable to decouple them.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implement order-independent decorator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manage wrappers stack</a:t>
            </a:r>
            <a:r>
              <a:rPr lang="en-US" dirty="0">
                <a:highlight>
                  <a:srgbClr val="000000"/>
                </a:highlight>
              </a:rPr>
              <a:t> (A =&gt; B =&gt; C =&gt; D)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357903BE-3A79-4C3A-B8C5-733AC2262172}"/>
              </a:ext>
            </a:extLst>
          </p:cNvPr>
          <p:cNvSpPr/>
          <p:nvPr/>
        </p:nvSpPr>
        <p:spPr>
          <a:xfrm rot="18900000">
            <a:off x="9639198" y="6054740"/>
            <a:ext cx="236273" cy="236824"/>
          </a:xfrm>
          <a:prstGeom prst="plus">
            <a:avLst>
              <a:gd name="adj" fmla="val 458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F4C5444-3E4C-48A3-B579-115A112D0248}"/>
              </a:ext>
            </a:extLst>
          </p:cNvPr>
          <p:cNvSpPr/>
          <p:nvPr/>
        </p:nvSpPr>
        <p:spPr>
          <a:xfrm>
            <a:off x="10895075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FCF8F-D70E-48E1-B185-934788C655EE}"/>
              </a:ext>
            </a:extLst>
          </p:cNvPr>
          <p:cNvSpPr txBox="1"/>
          <p:nvPr/>
        </p:nvSpPr>
        <p:spPr>
          <a:xfrm>
            <a:off x="11034244" y="5497399"/>
            <a:ext cx="971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OperationA();</a:t>
            </a:r>
            <a:br>
              <a:rPr lang="en-US" sz="1100" dirty="0"/>
            </a:br>
            <a:r>
              <a:rPr lang="en-US" sz="1100" dirty="0"/>
              <a:t>OperationB();</a:t>
            </a:r>
            <a:br>
              <a:rPr lang="en-US" sz="1100" dirty="0"/>
            </a:br>
            <a:r>
              <a:rPr lang="en-US" sz="1100" dirty="0"/>
              <a:t>OperationC();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AFF4B2D-4027-43EE-84EE-C3AABC79CADA}"/>
              </a:ext>
            </a:extLst>
          </p:cNvPr>
          <p:cNvSpPr/>
          <p:nvPr/>
        </p:nvSpPr>
        <p:spPr>
          <a:xfrm rot="10800000">
            <a:off x="11900281" y="5443520"/>
            <a:ext cx="206477" cy="707923"/>
          </a:xfrm>
          <a:prstGeom prst="leftBrace">
            <a:avLst>
              <a:gd name="adj1" fmla="val 60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5920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https://refactoring.guru/design-patterns/decorator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https://refactoring.guru/design-patterns/decorator/csharp/example/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129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https://www.dofactory.com/net/decorator-design-pattern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4C7A9-2F07-4BC2-A0A5-185E7D6D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766" y="1226532"/>
            <a:ext cx="6134465" cy="2659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146D5-AB68-4772-AB62-0657FB58F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7" y="4699541"/>
            <a:ext cx="6097268" cy="1065542"/>
          </a:xfrm>
          <a:prstGeom prst="rect">
            <a:avLst/>
          </a:prstGeom>
        </p:spPr>
      </p:pic>
      <p:sp>
        <p:nvSpPr>
          <p:cNvPr id="7" name="Tytuł 3">
            <a:extLst>
              <a:ext uri="{FF2B5EF4-FFF2-40B4-BE49-F238E27FC236}">
                <a16:creationId xmlns:a16="http://schemas.microsoft.com/office/drawing/2014/main" id="{A2733EA3-0C29-4A13-8801-726A8D873CE6}"/>
              </a:ext>
            </a:extLst>
          </p:cNvPr>
          <p:cNvSpPr txBox="1">
            <a:spLocks/>
          </p:cNvSpPr>
          <p:nvPr/>
        </p:nvSpPr>
        <p:spPr>
          <a:xfrm>
            <a:off x="1030287" y="6373452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https://endjin.com/blog/2020/10/design-patterns-in-csharp-the-decorator-pattern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15904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13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479F99D8-8D04-4788-8445-D61C5C1E1F84}"/>
              </a:ext>
            </a:extLst>
          </p:cNvPr>
          <p:cNvSpPr/>
          <p:nvPr/>
        </p:nvSpPr>
        <p:spPr>
          <a:xfrm rot="3213922">
            <a:off x="3411287" y="2024605"/>
            <a:ext cx="1654985" cy="1384055"/>
          </a:xfrm>
          <a:prstGeom prst="curvedDownArrow">
            <a:avLst>
              <a:gd name="adj1" fmla="val 25000"/>
              <a:gd name="adj2" fmla="val 50000"/>
              <a:gd name="adj3" fmla="val 389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14601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82ADB-9110-4926-A34E-25D29BEDE845}"/>
              </a:ext>
            </a:extLst>
          </p:cNvPr>
          <p:cNvGrpSpPr/>
          <p:nvPr/>
        </p:nvGrpSpPr>
        <p:grpSpPr>
          <a:xfrm>
            <a:off x="452284" y="730354"/>
            <a:ext cx="3140154" cy="2397534"/>
            <a:chOff x="540774" y="425251"/>
            <a:chExt cx="3140154" cy="2397534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8E614B4-9AC9-4A1F-9418-47113D21B3AD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425251"/>
              <a:ext cx="3140154" cy="36540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highlight>
                    <a:srgbClr val="000000"/>
                  </a:highlight>
                </a:rPr>
                <a:t>Basic card</a:t>
              </a:r>
              <a:r>
                <a:rPr lang="en-US" sz="1600" dirty="0">
                  <a:highlight>
                    <a:srgbClr val="000000"/>
                  </a:highlight>
                </a:rPr>
                <a:t>, used to pay in shops</a:t>
              </a:r>
            </a:p>
          </p:txBody>
        </p:sp>
        <p:pic>
          <p:nvPicPr>
            <p:cNvPr id="1026" name="Picture 2" descr="HSBC Premier Credit Card - HSBC Channel Islands &amp; Isle of Man">
              <a:extLst>
                <a:ext uri="{FF2B5EF4-FFF2-40B4-BE49-F238E27FC236}">
                  <a16:creationId xmlns:a16="http://schemas.microsoft.com/office/drawing/2014/main" id="{4C86E5EA-BDC0-49A7-A33D-EC04BAA17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74" y="790657"/>
              <a:ext cx="3140154" cy="203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0FCE5-5F3D-4F15-9C46-5856E04F2377}"/>
              </a:ext>
            </a:extLst>
          </p:cNvPr>
          <p:cNvGrpSpPr/>
          <p:nvPr/>
        </p:nvGrpSpPr>
        <p:grpSpPr>
          <a:xfrm>
            <a:off x="1533832" y="3730112"/>
            <a:ext cx="3629668" cy="2845858"/>
            <a:chOff x="540774" y="3411449"/>
            <a:chExt cx="3629668" cy="2845858"/>
          </a:xfrm>
        </p:grpSpPr>
        <p:pic>
          <p:nvPicPr>
            <p:cNvPr id="1028" name="Picture 4" descr="RFID Card Protector Sleeves (5 Pack) OW-Travel Contactless Card  Protector.RFID Blocking Card and Credit Card Protector.RFID Card Holder  Credit Card Holder RFID Blocking Bank Card Security Protectors :  Amazon.co.uk: Luggage">
              <a:extLst>
                <a:ext uri="{FF2B5EF4-FFF2-40B4-BE49-F238E27FC236}">
                  <a16:creationId xmlns:a16="http://schemas.microsoft.com/office/drawing/2014/main" id="{8B6EFF8F-FC29-4378-94F2-F819B3BEA2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59" b="22559"/>
            <a:stretch/>
          </p:blipFill>
          <p:spPr bwMode="auto">
            <a:xfrm>
              <a:off x="540774" y="4035216"/>
              <a:ext cx="3629668" cy="2222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E66F7B0-DC8C-412D-9A72-19AA6404E685}"/>
                </a:ext>
              </a:extLst>
            </p:cNvPr>
            <p:cNvSpPr txBox="1">
              <a:spLocks/>
            </p:cNvSpPr>
            <p:nvPr/>
          </p:nvSpPr>
          <p:spPr>
            <a:xfrm>
              <a:off x="540774" y="3411449"/>
              <a:ext cx="3313471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put inside the </a:t>
              </a:r>
              <a:r>
                <a:rPr lang="en-US" sz="1600" b="1" dirty="0">
                  <a:highlight>
                    <a:srgbClr val="000000"/>
                  </a:highlight>
                </a:rPr>
                <a:t>RFID cover </a:t>
              </a:r>
              <a:r>
                <a:rPr lang="en-US" sz="1600" dirty="0">
                  <a:highlight>
                    <a:srgbClr val="000000"/>
                  </a:highlight>
                </a:rPr>
                <a:t>the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card is gaining anti-scanning property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950F1B-F1F5-4E47-932C-80348A6F2C23}"/>
              </a:ext>
            </a:extLst>
          </p:cNvPr>
          <p:cNvGrpSpPr/>
          <p:nvPr/>
        </p:nvGrpSpPr>
        <p:grpSpPr>
          <a:xfrm>
            <a:off x="6096000" y="1639887"/>
            <a:ext cx="5410507" cy="4941867"/>
            <a:chOff x="5051016" y="1435509"/>
            <a:chExt cx="5410507" cy="4941867"/>
          </a:xfrm>
        </p:grpSpPr>
        <p:pic>
          <p:nvPicPr>
            <p:cNvPr id="1030" name="Picture 6" descr="Secrid Wallets | Fraser Hart">
              <a:extLst>
                <a:ext uri="{FF2B5EF4-FFF2-40B4-BE49-F238E27FC236}">
                  <a16:creationId xmlns:a16="http://schemas.microsoft.com/office/drawing/2014/main" id="{8CF185BC-154D-4CD4-A046-B88DBAC2E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016" y="1435509"/>
              <a:ext cx="5410507" cy="4251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D93B85C-9010-42E5-90D1-9C5FC065F2E8}"/>
                </a:ext>
              </a:extLst>
            </p:cNvPr>
            <p:cNvSpPr txBox="1">
              <a:spLocks/>
            </p:cNvSpPr>
            <p:nvPr/>
          </p:nvSpPr>
          <p:spPr>
            <a:xfrm>
              <a:off x="5051016" y="5753609"/>
              <a:ext cx="5410507" cy="6237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highlight>
                    <a:srgbClr val="000000"/>
                  </a:highlight>
                </a:rPr>
                <a:t>When additionally put into a </a:t>
              </a:r>
              <a:r>
                <a:rPr lang="en-US" sz="1600" b="1" dirty="0">
                  <a:highlight>
                    <a:srgbClr val="000000"/>
                  </a:highlight>
                </a:rPr>
                <a:t>wallet</a:t>
              </a:r>
              <a:r>
                <a:rPr lang="en-US" sz="1600" dirty="0">
                  <a:highlight>
                    <a:srgbClr val="000000"/>
                  </a:highlight>
                </a:rPr>
                <a:t> the card will gain anti-bend</a:t>
              </a:r>
              <a:br>
                <a:rPr lang="en-US" sz="1600" dirty="0">
                  <a:highlight>
                    <a:srgbClr val="000000"/>
                  </a:highlight>
                </a:rPr>
              </a:br>
              <a:r>
                <a:rPr lang="en-US" sz="1600" dirty="0">
                  <a:highlight>
                    <a:srgbClr val="000000"/>
                  </a:highlight>
                </a:rPr>
                <a:t>and anti-broken benefits. Also, it’s harder to be spot and stolen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813304-C162-4E54-B621-F1739DB4D6F6}"/>
              </a:ext>
            </a:extLst>
          </p:cNvPr>
          <p:cNvSpPr/>
          <p:nvPr/>
        </p:nvSpPr>
        <p:spPr>
          <a:xfrm>
            <a:off x="5185135" y="4774537"/>
            <a:ext cx="1012723" cy="88715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5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Implementations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47613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Lazy</a:t>
            </a:r>
            <a:r>
              <a:rPr lang="pl-PL" b="1" dirty="0">
                <a:highlight>
                  <a:srgbClr val="000000"/>
                </a:highlight>
              </a:rPr>
              <a:t>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517183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</a:t>
            </a:r>
            <a:r>
              <a:rPr lang="pl-PL" b="1" dirty="0">
                <a:highlight>
                  <a:srgbClr val="000000"/>
                </a:highlight>
              </a:rPr>
              <a:t>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5077706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By </a:t>
            </a: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more layers of specialized clothes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we are gaining a level of weather protection,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e.g.; </a:t>
            </a:r>
            <a:r>
              <a:rPr lang="en-US" sz="2400" b="1" u="sng" cap="none" dirty="0">
                <a:highlight>
                  <a:srgbClr val="000000"/>
                </a:highlight>
              </a:rPr>
              <a:t>cold-proof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wind-proof</a:t>
            </a:r>
            <a:r>
              <a:rPr lang="en-US" sz="2400" cap="none" dirty="0">
                <a:highlight>
                  <a:srgbClr val="000000"/>
                </a:highlight>
              </a:rPr>
              <a:t>, </a:t>
            </a:r>
            <a:r>
              <a:rPr lang="en-US" sz="2400" b="1" u="sng" cap="none" dirty="0">
                <a:highlight>
                  <a:srgbClr val="000000"/>
                </a:highlight>
              </a:rPr>
              <a:t>water-proof</a:t>
            </a:r>
            <a:r>
              <a:rPr lang="en-US" sz="2400" cap="none" dirty="0">
                <a:highlight>
                  <a:srgbClr val="000000"/>
                </a:highlight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F7FCF4-A578-4720-8B5B-21B6A7CE26B4}"/>
              </a:ext>
            </a:extLst>
          </p:cNvPr>
          <p:cNvGrpSpPr/>
          <p:nvPr/>
        </p:nvGrpSpPr>
        <p:grpSpPr>
          <a:xfrm>
            <a:off x="3238495" y="1842934"/>
            <a:ext cx="5715000" cy="2857500"/>
            <a:chOff x="3238495" y="1842934"/>
            <a:chExt cx="5715000" cy="2857500"/>
          </a:xfrm>
        </p:grpSpPr>
        <p:pic>
          <p:nvPicPr>
            <p:cNvPr id="9" name="Picture 2" descr="Example of the Decorator pattern">
              <a:extLst>
                <a:ext uri="{FF2B5EF4-FFF2-40B4-BE49-F238E27FC236}">
                  <a16:creationId xmlns:a16="http://schemas.microsoft.com/office/drawing/2014/main" id="{1E5F6776-8C90-44E9-8F6D-DA5727BD5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495" y="1842934"/>
              <a:ext cx="5715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3FF44BB1-2821-4B3F-BBA6-CD113E4E5063}"/>
                </a:ext>
              </a:extLst>
            </p:cNvPr>
            <p:cNvSpPr/>
            <p:nvPr/>
          </p:nvSpPr>
          <p:spPr>
            <a:xfrm>
              <a:off x="8436077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80832D21-DA60-4972-95D3-F20F5C692679}"/>
                </a:ext>
              </a:extLst>
            </p:cNvPr>
            <p:cNvSpPr/>
            <p:nvPr/>
          </p:nvSpPr>
          <p:spPr>
            <a:xfrm>
              <a:off x="6556268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B5F2868C-C1DF-40F8-A388-0599AD4D205C}"/>
                </a:ext>
              </a:extLst>
            </p:cNvPr>
            <p:cNvSpPr/>
            <p:nvPr/>
          </p:nvSpPr>
          <p:spPr>
            <a:xfrm>
              <a:off x="8071059" y="2074607"/>
              <a:ext cx="304800" cy="304800"/>
            </a:xfrm>
            <a:prstGeom prst="plus">
              <a:avLst>
                <a:gd name="adj" fmla="val 3269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15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8528-717D-49AE-8910-DF9C69E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24" y="2229464"/>
            <a:ext cx="5941142" cy="1199536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Integrate an interface/or interface-less class of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an older payment system, to start using PayPal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token-based authentication method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AAA845-4D45-4D03-B9E0-8B6B55608E7C}"/>
              </a:ext>
            </a:extLst>
          </p:cNvPr>
          <p:cNvSpPr txBox="1">
            <a:spLocks/>
          </p:cNvSpPr>
          <p:nvPr/>
        </p:nvSpPr>
        <p:spPr>
          <a:xfrm>
            <a:off x="4941635" y="3866535"/>
            <a:ext cx="5941142" cy="11995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You cannot reimplement or change the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currently working part of the software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because it is too fragile and important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164160B-554B-4A51-8A87-092021A53F04}"/>
              </a:ext>
            </a:extLst>
          </p:cNvPr>
          <p:cNvSpPr txBox="1">
            <a:spLocks/>
          </p:cNvSpPr>
          <p:nvPr/>
        </p:nvSpPr>
        <p:spPr>
          <a:xfrm>
            <a:off x="4941635" y="5503606"/>
            <a:ext cx="5941142" cy="79149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However, we still want and need to enhance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it’s functionality (added by another interface)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65DA7D-77F5-4033-8EF0-8891CF7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9" y="4089758"/>
            <a:ext cx="43243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Delete Your PayPal Account (and Transaction History)">
            <a:extLst>
              <a:ext uri="{FF2B5EF4-FFF2-40B4-BE49-F238E27FC236}">
                <a16:creationId xmlns:a16="http://schemas.microsoft.com/office/drawing/2014/main" id="{3DA91125-70FE-4CAD-A6E8-A77FC8E21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25403"/>
          <a:stretch/>
        </p:blipFill>
        <p:spPr bwMode="auto">
          <a:xfrm>
            <a:off x="9378517" y="862312"/>
            <a:ext cx="1854640" cy="25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2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6048009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FCCD4-86EC-4367-9168-244CE4F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320655"/>
            <a:ext cx="5725324" cy="4667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1EBE1D-9439-444D-8DA8-E75A2A6F9EE1}"/>
              </a:ext>
            </a:extLst>
          </p:cNvPr>
          <p:cNvSpPr/>
          <p:nvPr/>
        </p:nvSpPr>
        <p:spPr>
          <a:xfrm>
            <a:off x="5220928" y="2630611"/>
            <a:ext cx="1445344" cy="7462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CCD67-13E5-429E-8D6C-67A85C76967A}"/>
              </a:ext>
            </a:extLst>
          </p:cNvPr>
          <p:cNvSpPr txBox="1"/>
          <p:nvPr/>
        </p:nvSpPr>
        <p:spPr>
          <a:xfrm>
            <a:off x="3233338" y="5286492"/>
            <a:ext cx="247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Decorator extends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behaviors of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CF21F-B6B5-4230-8D31-B68B2F736196}"/>
              </a:ext>
            </a:extLst>
          </p:cNvPr>
          <p:cNvSpPr/>
          <p:nvPr/>
        </p:nvSpPr>
        <p:spPr>
          <a:xfrm>
            <a:off x="5992368" y="4463845"/>
            <a:ext cx="1165516" cy="23597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FE7B0-4EE1-41F0-9044-899D8BCFD918}"/>
              </a:ext>
            </a:extLst>
          </p:cNvPr>
          <p:cNvSpPr/>
          <p:nvPr/>
        </p:nvSpPr>
        <p:spPr>
          <a:xfrm>
            <a:off x="4334256" y="4096512"/>
            <a:ext cx="822960" cy="23774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40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CCC324-A262-41F6-B823-807BEE0FE672}"/>
              </a:ext>
            </a:extLst>
          </p:cNvPr>
          <p:cNvSpPr txBox="1">
            <a:spLocks/>
          </p:cNvSpPr>
          <p:nvPr/>
        </p:nvSpPr>
        <p:spPr>
          <a:xfrm>
            <a:off x="5058896" y="1216966"/>
            <a:ext cx="2074206" cy="965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string</a:t>
            </a:r>
            <a:r>
              <a:rPr lang="en-US" sz="1300" cap="none" dirty="0">
                <a:highlight>
                  <a:srgbClr val="000000"/>
                </a:highlight>
              </a:rPr>
              <a:t> 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285BFB2-5370-402B-B356-3A38C5692A4B}"/>
              </a:ext>
            </a:extLst>
          </p:cNvPr>
          <p:cNvSpPr txBox="1">
            <a:spLocks/>
          </p:cNvSpPr>
          <p:nvPr/>
        </p:nvSpPr>
        <p:spPr>
          <a:xfrm>
            <a:off x="1708646" y="1657511"/>
            <a:ext cx="2910348" cy="1575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: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override 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“woof woof”</a:t>
            </a:r>
            <a:r>
              <a:rPr lang="en-US" sz="1300" cap="none" dirty="0">
                <a:highlight>
                  <a:srgbClr val="000000"/>
                </a:highlight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A5676E-7889-4E56-B6A5-661F928DC5EC}"/>
              </a:ext>
            </a:extLst>
          </p:cNvPr>
          <p:cNvSpPr txBox="1">
            <a:spLocks/>
          </p:cNvSpPr>
          <p:nvPr/>
        </p:nvSpPr>
        <p:spPr>
          <a:xfrm>
            <a:off x="8367583" y="1665898"/>
            <a:ext cx="3401959" cy="29519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: IAnimal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highlight>
                  <a:srgbClr val="000000"/>
                </a:highlight>
              </a:rPr>
              <a:t> _animal;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AnimalDecorator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300" cap="none" dirty="0">
                <a:highlight>
                  <a:srgbClr val="000000"/>
                </a:highlight>
              </a:rPr>
              <a:t>animal)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en-US" sz="1300" cap="none" dirty="0">
                <a:highlight>
                  <a:srgbClr val="000000"/>
                </a:highligh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this.</a:t>
            </a:r>
            <a:r>
              <a:rPr lang="en-US" sz="1300" cap="none" dirty="0">
                <a:highlight>
                  <a:srgbClr val="000000"/>
                </a:highlight>
              </a:rPr>
              <a:t>_animal = animal;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endParaRPr lang="en-US" sz="1300" cap="none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300" cap="none" dirty="0">
                <a:highlight>
                  <a:srgbClr val="000000"/>
                </a:highlight>
              </a:rPr>
              <a:t> Action()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{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300" cap="none" dirty="0">
                <a:highlight>
                  <a:srgbClr val="000000"/>
                </a:highlight>
              </a:rPr>
              <a:t>._animal.Action();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    }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149F0F-5466-4E4D-AC2E-1D6030CDF201}"/>
              </a:ext>
            </a:extLst>
          </p:cNvPr>
          <p:cNvGrpSpPr/>
          <p:nvPr/>
        </p:nvGrpSpPr>
        <p:grpSpPr>
          <a:xfrm>
            <a:off x="1708281" y="1655277"/>
            <a:ext cx="6973602" cy="1577629"/>
            <a:chOff x="2045111" y="1665898"/>
            <a:chExt cx="6973602" cy="1577629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F24E32B7-AB60-46FA-B8AB-5A068E5B1126}"/>
                </a:ext>
              </a:extLst>
            </p:cNvPr>
            <p:cNvSpPr/>
            <p:nvPr/>
          </p:nvSpPr>
          <p:spPr>
            <a:xfrm>
              <a:off x="4955458" y="2534488"/>
              <a:ext cx="4063255" cy="16938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E5700C-F868-4BE5-8F71-91A61E8FF257}"/>
                </a:ext>
              </a:extLst>
            </p:cNvPr>
            <p:cNvSpPr/>
            <p:nvPr/>
          </p:nvSpPr>
          <p:spPr>
            <a:xfrm>
              <a:off x="2045111" y="1665898"/>
              <a:ext cx="2910348" cy="1577629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77268D3-9DC3-4FD3-9C91-BC20CEA45DC7}"/>
              </a:ext>
            </a:extLst>
          </p:cNvPr>
          <p:cNvSpPr txBox="1">
            <a:spLocks/>
          </p:cNvSpPr>
          <p:nvPr/>
        </p:nvSpPr>
        <p:spPr>
          <a:xfrm>
            <a:off x="8421628" y="5663709"/>
            <a:ext cx="3687054" cy="10982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wildDog.Action();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Bark + Bite</a:t>
            </a:r>
          </a:p>
          <a:p>
            <a:pPr>
              <a:spcAft>
                <a:spcPts val="0"/>
              </a:spcAft>
            </a:pPr>
            <a:endParaRPr lang="en-US" sz="1300" cap="none" dirty="0">
              <a:highlight>
                <a:srgbClr val="000000"/>
              </a:highlight>
            </a:endParaRP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 =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PoliceDog</a:t>
            </a:r>
            <a:r>
              <a:rPr lang="en-US" sz="1300" cap="none" dirty="0">
                <a:highlight>
                  <a:srgbClr val="000000"/>
                </a:highlight>
              </a:rPr>
              <a:t>(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300" cap="none" dirty="0">
                <a:highlight>
                  <a:srgbClr val="000000"/>
                </a:highlight>
              </a:rPr>
              <a:t> </a:t>
            </a:r>
            <a:r>
              <a:rPr lang="en-US" sz="1300" cap="none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AngryDog</a:t>
            </a:r>
            <a:r>
              <a:rPr lang="en-US" sz="1300" cap="none" dirty="0">
                <a:highlight>
                  <a:srgbClr val="000000"/>
                </a:highlight>
              </a:rPr>
              <a:t>());</a:t>
            </a:r>
          </a:p>
          <a:p>
            <a:pPr>
              <a:spcAft>
                <a:spcPts val="0"/>
              </a:spcAft>
            </a:pPr>
            <a:r>
              <a:rPr lang="en-US" sz="1300" cap="none" dirty="0">
                <a:highlight>
                  <a:srgbClr val="000000"/>
                </a:highlight>
              </a:rPr>
              <a:t>    </a:t>
            </a:r>
            <a:r>
              <a: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300" cap="none" dirty="0">
                <a:highlight>
                  <a:srgbClr val="000000"/>
                </a:highlight>
              </a:rPr>
              <a:t> policeDog.Action();  </a:t>
            </a:r>
            <a:r>
              <a:rPr lang="en-US" sz="1300" cap="none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Bite + Sniff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5A00E-CC6D-489F-A247-CC91BD95F863}"/>
              </a:ext>
            </a:extLst>
          </p:cNvPr>
          <p:cNvGrpSpPr/>
          <p:nvPr/>
        </p:nvGrpSpPr>
        <p:grpSpPr>
          <a:xfrm>
            <a:off x="4257368" y="3649952"/>
            <a:ext cx="5811195" cy="2529335"/>
            <a:chOff x="2841523" y="3852010"/>
            <a:chExt cx="5811195" cy="2529335"/>
          </a:xfrm>
        </p:grpSpPr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F20B7655-DB77-4053-8D4D-8FE51C375A31}"/>
                </a:ext>
              </a:extLst>
            </p:cNvPr>
            <p:cNvSpPr txBox="1">
              <a:spLocks/>
            </p:cNvSpPr>
            <p:nvPr/>
          </p:nvSpPr>
          <p:spPr>
            <a:xfrm>
              <a:off x="2841523" y="3852010"/>
              <a:ext cx="3903405" cy="2529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AngryDog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Bite();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300" cap="none" dirty="0">
                  <a:highlight>
                    <a:srgbClr val="000000"/>
                  </a:highlight>
                </a:rPr>
                <a:t> Bite() { </a:t>
              </a:r>
              <a:r>
                <a: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something here</a:t>
              </a:r>
              <a:r>
                <a:rPr lang="en-US" sz="1300" cap="none" dirty="0">
                  <a:highlight>
                    <a:srgbClr val="000000"/>
                  </a:highlight>
                </a:rPr>
                <a:t>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}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30C5C7F-29FF-47B8-BA61-2F9663DDEE3D}"/>
                </a:ext>
              </a:extLst>
            </p:cNvPr>
            <p:cNvCxnSpPr>
              <a:cxnSpLocks/>
              <a:stCxn id="22" idx="2"/>
              <a:endCxn id="25" idx="3"/>
            </p:cNvCxnSpPr>
            <p:nvPr/>
          </p:nvCxnSpPr>
          <p:spPr>
            <a:xfrm rot="5400000">
              <a:off x="7550418" y="4014378"/>
              <a:ext cx="296810" cy="1907790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10C59A-2F69-4FA0-9114-85CE763FD2E7}"/>
              </a:ext>
            </a:extLst>
          </p:cNvPr>
          <p:cNvSpPr txBox="1"/>
          <p:nvPr/>
        </p:nvSpPr>
        <p:spPr>
          <a:xfrm>
            <a:off x="2401592" y="1246617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FAC35-72E4-4E46-A417-FA4D462E66CA}"/>
              </a:ext>
            </a:extLst>
          </p:cNvPr>
          <p:cNvSpPr txBox="1"/>
          <p:nvPr/>
        </p:nvSpPr>
        <p:spPr>
          <a:xfrm>
            <a:off x="9028181" y="1296566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Decorator definition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CD4F15-94D4-453F-9FC6-C3FE61296AD8}"/>
              </a:ext>
            </a:extLst>
          </p:cNvPr>
          <p:cNvSpPr txBox="1"/>
          <p:nvPr/>
        </p:nvSpPr>
        <p:spPr>
          <a:xfrm>
            <a:off x="5116527" y="3280620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D5471C-F12F-429E-8542-3C74DAB9026B}"/>
              </a:ext>
            </a:extLst>
          </p:cNvPr>
          <p:cNvSpPr txBox="1"/>
          <p:nvPr/>
        </p:nvSpPr>
        <p:spPr>
          <a:xfrm>
            <a:off x="320199" y="3614474"/>
            <a:ext cx="350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We are not changing </a:t>
            </a:r>
            <a:r>
              <a:rPr lang="en-US" sz="1400" b="1" dirty="0">
                <a:solidFill>
                  <a:srgbClr val="C00000"/>
                </a:solidFill>
                <a:highlight>
                  <a:srgbClr val="000000"/>
                </a:highlight>
              </a:rPr>
              <a:t>Action()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 method or interface but </a:t>
            </a:r>
            <a:r>
              <a:rPr lang="en-US" sz="1400" u="sng" dirty="0">
                <a:solidFill>
                  <a:srgbClr val="C00000"/>
                </a:solidFill>
                <a:highlight>
                  <a:srgbClr val="000000"/>
                </a:highlight>
              </a:rPr>
              <a:t>enhancing </a:t>
            </a:r>
            <a:r>
              <a:rPr lang="en-US" sz="1400" dirty="0">
                <a:solidFill>
                  <a:srgbClr val="C00000"/>
                </a:solidFill>
                <a:highlight>
                  <a:srgbClr val="000000"/>
                </a:highlight>
              </a:rPr>
              <a:t>its functionality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105A00-4F07-48C0-9092-ADA8241603C4}"/>
              </a:ext>
            </a:extLst>
          </p:cNvPr>
          <p:cNvGrpSpPr/>
          <p:nvPr/>
        </p:nvGrpSpPr>
        <p:grpSpPr>
          <a:xfrm>
            <a:off x="104028" y="4660651"/>
            <a:ext cx="6105043" cy="2090026"/>
            <a:chOff x="104028" y="4660651"/>
            <a:chExt cx="6105043" cy="2090026"/>
          </a:xfrm>
        </p:grpSpPr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72768D06-6700-4940-8FA4-A857304D9BFD}"/>
                </a:ext>
              </a:extLst>
            </p:cNvPr>
            <p:cNvSpPr txBox="1">
              <a:spLocks/>
            </p:cNvSpPr>
            <p:nvPr/>
          </p:nvSpPr>
          <p:spPr>
            <a:xfrm>
              <a:off x="104028" y="4660651"/>
              <a:ext cx="3892485" cy="209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: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AnimalDecorator</a:t>
              </a:r>
              <a:endParaRPr lang="en-US" sz="1300" cap="none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 </a:t>
              </a:r>
              <a:r>
                <a:rPr lang="en-US" sz="1300" cap="none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PoliceDog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(</a:t>
              </a:r>
              <a:r>
                <a:rPr lang="en-US" sz="1300" cap="none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highlight>
                    <a:srgbClr val="000000"/>
                  </a:highlight>
                </a:rPr>
                <a:t>animal) :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(animal) { }</a:t>
              </a:r>
            </a:p>
            <a:p>
              <a:pPr>
                <a:spcAft>
                  <a:spcPts val="0"/>
                </a:spcAft>
              </a:pPr>
              <a:endParaRPr lang="en-US" sz="1300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        public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300" cap="none" dirty="0">
                  <a:highlight>
                    <a:srgbClr val="000000"/>
                  </a:highlight>
                </a:rPr>
                <a:t> Action()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{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	SniffDrugs();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	return</a:t>
              </a:r>
              <a:r>
                <a:rPr lang="en-US" sz="1300" cap="none" dirty="0">
                  <a:highlight>
                    <a:srgbClr val="000000"/>
                  </a:highlight>
                </a:rPr>
                <a:t> </a:t>
              </a:r>
              <a:r>
                <a:rPr lang="en-US" sz="1300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base</a:t>
              </a:r>
              <a:r>
                <a:rPr lang="en-US" sz="1300" cap="none" dirty="0">
                  <a:highlight>
                    <a:srgbClr val="000000"/>
                  </a:highlight>
                </a:rPr>
                <a:t>.Action();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        }</a:t>
              </a:r>
            </a:p>
            <a:p>
              <a:pPr>
                <a:spcAft>
                  <a:spcPts val="0"/>
                </a:spcAft>
              </a:pPr>
              <a:r>
                <a:rPr lang="en-US" sz="1300" cap="none" dirty="0">
                  <a:highlight>
                    <a:srgbClr val="000000"/>
                  </a:highlight>
                </a:rPr>
                <a:t>}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45A7037-A794-46CF-9CD6-5399EDCB4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8126" y="5257674"/>
              <a:ext cx="369332" cy="2212558"/>
            </a:xfrm>
            <a:prstGeom prst="bentConnector2">
              <a:avLst/>
            </a:prstGeom>
            <a:ln w="76200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495579F-7FA0-46F5-9D49-B52DA973851F}"/>
              </a:ext>
            </a:extLst>
          </p:cNvPr>
          <p:cNvSpPr txBox="1"/>
          <p:nvPr/>
        </p:nvSpPr>
        <p:spPr>
          <a:xfrm>
            <a:off x="957727" y="4289772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Concrete decorator 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D6F010-69DD-4B7A-BBC2-04983F837A49}"/>
              </a:ext>
            </a:extLst>
          </p:cNvPr>
          <p:cNvGrpSpPr/>
          <p:nvPr/>
        </p:nvGrpSpPr>
        <p:grpSpPr>
          <a:xfrm>
            <a:off x="1936958" y="1655277"/>
            <a:ext cx="8854443" cy="4050387"/>
            <a:chOff x="1936958" y="1655277"/>
            <a:chExt cx="8854443" cy="405038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C49026-1056-4C85-B5C4-241E67059B69}"/>
                </a:ext>
              </a:extLst>
            </p:cNvPr>
            <p:cNvSpPr/>
            <p:nvPr/>
          </p:nvSpPr>
          <p:spPr>
            <a:xfrm>
              <a:off x="3539613" y="2094271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080937-2D20-4468-B197-348D270D0B10}"/>
                </a:ext>
              </a:extLst>
            </p:cNvPr>
            <p:cNvSpPr/>
            <p:nvPr/>
          </p:nvSpPr>
          <p:spPr>
            <a:xfrm>
              <a:off x="5853110" y="1655277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6BBD0B-41DF-4FAA-9D9E-95D1D1B1C2AF}"/>
                </a:ext>
              </a:extLst>
            </p:cNvPr>
            <p:cNvSpPr/>
            <p:nvPr/>
          </p:nvSpPr>
          <p:spPr>
            <a:xfrm>
              <a:off x="10201466" y="3493909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01143C-153D-4A7B-B588-B0B90804E466}"/>
                </a:ext>
              </a:extLst>
            </p:cNvPr>
            <p:cNvSpPr/>
            <p:nvPr/>
          </p:nvSpPr>
          <p:spPr>
            <a:xfrm>
              <a:off x="6095999" y="4474438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A1FDBB-A354-4E19-AD50-652F82C7581E}"/>
                </a:ext>
              </a:extLst>
            </p:cNvPr>
            <p:cNvSpPr/>
            <p:nvPr/>
          </p:nvSpPr>
          <p:spPr>
            <a:xfrm>
              <a:off x="1936958" y="5489354"/>
              <a:ext cx="589935" cy="216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EA8B5E-590C-424F-83E0-14D23B0D36CA}"/>
              </a:ext>
            </a:extLst>
          </p:cNvPr>
          <p:cNvGrpSpPr/>
          <p:nvPr/>
        </p:nvGrpSpPr>
        <p:grpSpPr>
          <a:xfrm>
            <a:off x="11080280" y="5151311"/>
            <a:ext cx="1007692" cy="1591704"/>
            <a:chOff x="11080280" y="5151311"/>
            <a:chExt cx="1007692" cy="159170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4CF2B9-66A5-4DE1-B67A-9B1A969A80D9}"/>
                </a:ext>
              </a:extLst>
            </p:cNvPr>
            <p:cNvGrpSpPr/>
            <p:nvPr/>
          </p:nvGrpSpPr>
          <p:grpSpPr>
            <a:xfrm>
              <a:off x="11080280" y="5151311"/>
              <a:ext cx="1007692" cy="1141334"/>
              <a:chOff x="11080280" y="5151311"/>
              <a:chExt cx="1007692" cy="114133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90B0C82-2629-4F5A-B39C-D6DE5B9A7FED}"/>
                  </a:ext>
                </a:extLst>
              </p:cNvPr>
              <p:cNvCxnSpPr/>
              <p:nvPr/>
            </p:nvCxnSpPr>
            <p:spPr>
              <a:xfrm>
                <a:off x="11769542" y="5479522"/>
                <a:ext cx="48832" cy="813123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11A6195E-7D9A-4F4B-8936-E1B85216D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80281" y="5151311"/>
                <a:ext cx="1007691" cy="2968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2000" kern="1200" cap="all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</a:pPr>
                <a:r>
                  <a:rPr lang="en-US" sz="1300" cap="none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new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 </a:t>
                </a:r>
                <a:r>
                  <a:rPr lang="en-US" sz="1300" cap="none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Dog</a:t>
                </a:r>
                <a:r>
                  <a:rPr lang="en-US" sz="1300" cap="none" dirty="0">
                    <a:highlight>
                      <a:srgbClr val="000000"/>
                    </a:highlight>
                  </a:rPr>
                  <a:t>());</a:t>
                </a:r>
                <a:endParaRPr lang="en-US" sz="1300" cap="none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C24A7C-6DE2-4E5A-A2EF-71D710E1C632}"/>
                  </a:ext>
                </a:extLst>
              </p:cNvPr>
              <p:cNvSpPr/>
              <p:nvPr/>
            </p:nvSpPr>
            <p:spPr>
              <a:xfrm>
                <a:off x="11080280" y="5151311"/>
                <a:ext cx="1007691" cy="31034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F4C55B-D34F-40EF-A552-9F7F31992B55}"/>
                </a:ext>
              </a:extLst>
            </p:cNvPr>
            <p:cNvSpPr txBox="1"/>
            <p:nvPr/>
          </p:nvSpPr>
          <p:spPr>
            <a:xfrm>
              <a:off x="11084508" y="6450627"/>
              <a:ext cx="6495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accent4">
                      <a:lumMod val="75000"/>
                    </a:schemeClr>
                  </a:solidFill>
                </a:rPr>
                <a:t> + Bark</a:t>
              </a:r>
            </a:p>
          </p:txBody>
        </p:sp>
      </p:grpSp>
      <p:sp>
        <p:nvSpPr>
          <p:cNvPr id="62" name="Cube 61">
            <a:extLst>
              <a:ext uri="{FF2B5EF4-FFF2-40B4-BE49-F238E27FC236}">
                <a16:creationId xmlns:a16="http://schemas.microsoft.com/office/drawing/2014/main" id="{4D9066BF-8C9A-4502-A39C-69AA77E0B007}"/>
              </a:ext>
            </a:extLst>
          </p:cNvPr>
          <p:cNvSpPr/>
          <p:nvPr/>
        </p:nvSpPr>
        <p:spPr>
          <a:xfrm>
            <a:off x="7452438" y="5471483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Bite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0F5EB2D7-25FE-486A-8E76-1DFF733F013A}"/>
              </a:ext>
            </a:extLst>
          </p:cNvPr>
          <p:cNvSpPr/>
          <p:nvPr/>
        </p:nvSpPr>
        <p:spPr>
          <a:xfrm>
            <a:off x="3702100" y="2582860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Bark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BE523AD3-5D78-4DEA-BC6B-C454850C45F6}"/>
              </a:ext>
            </a:extLst>
          </p:cNvPr>
          <p:cNvSpPr/>
          <p:nvPr/>
        </p:nvSpPr>
        <p:spPr>
          <a:xfrm>
            <a:off x="3052962" y="6044065"/>
            <a:ext cx="813123" cy="813123"/>
          </a:xfrm>
          <a:prstGeom prst="cub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Sniff</a:t>
            </a:r>
          </a:p>
        </p:txBody>
      </p:sp>
    </p:spTree>
    <p:extLst>
      <p:ext uri="{BB962C8B-B14F-4D97-AF65-F5344CB8AC3E}">
        <p14:creationId xmlns:p14="http://schemas.microsoft.com/office/powerpoint/2010/main" val="42649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6" grpId="0" animBg="1"/>
      <p:bldP spid="11" grpId="0"/>
      <p:bldP spid="32" grpId="0"/>
      <p:bldP spid="35" grpId="0"/>
      <p:bldP spid="14" grpId="0"/>
      <p:bldP spid="46" grpId="0"/>
      <p:bldP spid="62" grpId="0" animBg="1"/>
      <p:bldP spid="63" grpId="0" animBg="1"/>
      <p:bldP spid="6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Decorator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8541851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9. Proxy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816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Provides an object which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acts like a substitute / surrogate or a placeholder</a:t>
            </a:r>
            <a:b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for another object or a concrete service. A proxy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</a:t>
            </a:r>
            <a:r>
              <a:rPr lang="en-US" sz="1800" cap="none" dirty="0">
                <a:highlight>
                  <a:srgbClr val="000000"/>
                </a:highlight>
              </a:rPr>
              <a:t>to the original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object / service,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allowing you to perform some work </a:t>
            </a:r>
            <a:r>
              <a:rPr lang="en-US" sz="1800" cap="none" dirty="0">
                <a:highlight>
                  <a:srgbClr val="000000"/>
                </a:highlight>
              </a:rPr>
              <a:t>(caching, calculating, etc.)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either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before</a:t>
            </a:r>
            <a:r>
              <a:rPr lang="en-US" sz="1800" cap="none" dirty="0">
                <a:highlight>
                  <a:srgbClr val="000000"/>
                </a:highlight>
              </a:rPr>
              <a:t> 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after</a:t>
            </a:r>
            <a:r>
              <a:rPr lang="en-US" sz="1800" cap="none" dirty="0">
                <a:highlight>
                  <a:srgbClr val="000000"/>
                </a:highlight>
              </a:rPr>
              <a:t>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request</a:t>
            </a:r>
            <a:r>
              <a:rPr lang="en-US" sz="1800" cap="none" dirty="0">
                <a:highlight>
                  <a:srgbClr val="000000"/>
                </a:highlight>
              </a:rPr>
              <a:t> gets through to the original object.</a:t>
            </a:r>
          </a:p>
          <a:p>
            <a:pPr algn="ctr"/>
            <a:endParaRPr lang="en-US" sz="10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Proxy offers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remote access </a:t>
            </a: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adding an extra level of protection </a:t>
            </a:r>
            <a:r>
              <a:rPr lang="en-US" sz="1800" cap="none" dirty="0">
                <a:highlight>
                  <a:srgbClr val="000000"/>
                </a:highlight>
              </a:rPr>
              <a:t>around the object.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proxy pattern can be used to </a:t>
            </a:r>
            <a:r>
              <a:rPr lang="en-US" sz="1800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restrict access </a:t>
            </a:r>
            <a:r>
              <a:rPr lang="en-US" sz="1800" cap="none" dirty="0">
                <a:highlight>
                  <a:srgbClr val="000000"/>
                </a:highlight>
              </a:rPr>
              <a:t>to an object,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provide a simpler or lightweight interface</a:t>
            </a:r>
            <a:r>
              <a:rPr lang="en-US" sz="1800" cap="none" dirty="0">
                <a:highlight>
                  <a:srgbClr val="000000"/>
                </a:highlight>
              </a:rPr>
              <a:t> or to allow a client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communication with a remote 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3" name="Prostokąt 1">
            <a:extLst>
              <a:ext uri="{FF2B5EF4-FFF2-40B4-BE49-F238E27FC236}">
                <a16:creationId xmlns:a16="http://schemas.microsoft.com/office/drawing/2014/main" id="{E987FE73-315E-480A-ABC6-711A77CF9C48}"/>
              </a:ext>
            </a:extLst>
          </p:cNvPr>
          <p:cNvSpPr/>
          <p:nvPr/>
        </p:nvSpPr>
        <p:spPr>
          <a:xfrm rot="1221088">
            <a:off x="10314434" y="559438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Symbol zastępczy tekstu 7">
            <a:extLst>
              <a:ext uri="{FF2B5EF4-FFF2-40B4-BE49-F238E27FC236}">
                <a16:creationId xmlns:a16="http://schemas.microsoft.com/office/drawing/2014/main" id="{D933CF27-EC4E-4D56-B47A-BA7F5C9EC7F4}"/>
              </a:ext>
            </a:extLst>
          </p:cNvPr>
          <p:cNvSpPr txBox="1">
            <a:spLocks/>
          </p:cNvSpPr>
          <p:nvPr/>
        </p:nvSpPr>
        <p:spPr>
          <a:xfrm>
            <a:off x="999986" y="1873188"/>
            <a:ext cx="1477762" cy="54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Substitutes</a:t>
            </a:r>
            <a:r>
              <a:rPr lang="en-US" sz="1200" cap="none" dirty="0">
                <a:highlight>
                  <a:srgbClr val="000000"/>
                </a:highlight>
              </a:rPr>
              <a:t> interface</a:t>
            </a:r>
            <a:br>
              <a:rPr lang="en-US" sz="1200" cap="none" dirty="0">
                <a:highlight>
                  <a:srgbClr val="000000"/>
                </a:highlight>
              </a:rPr>
            </a:br>
            <a:r>
              <a:rPr lang="en-US" sz="1200" cap="none" dirty="0">
                <a:highlight>
                  <a:srgbClr val="000000"/>
                </a:highlight>
              </a:rPr>
              <a:t>or signature</a:t>
            </a:r>
          </a:p>
        </p:txBody>
      </p:sp>
      <p:pic>
        <p:nvPicPr>
          <p:cNvPr id="17" name="Picture 2" descr="Proxy">
            <a:extLst>
              <a:ext uri="{FF2B5EF4-FFF2-40B4-BE49-F238E27FC236}">
                <a16:creationId xmlns:a16="http://schemas.microsoft.com/office/drawing/2014/main" id="{8FDDFC49-D0B2-4341-899B-6DD10B797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5" y="299651"/>
            <a:ext cx="2433545" cy="17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399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057400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709333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Control:</a:t>
            </a:r>
            <a:r>
              <a:rPr lang="en-US" dirty="0">
                <a:highlight>
                  <a:srgbClr val="000000"/>
                </a:highlight>
              </a:rPr>
              <a:t>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Manage:</a:t>
            </a:r>
            <a:r>
              <a:rPr lang="en-US" dirty="0">
                <a:highlight>
                  <a:srgbClr val="000000"/>
                </a:highlight>
              </a:rPr>
              <a:t> the lifecycle of the service /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Open/Closed Principle:</a:t>
            </a:r>
            <a:r>
              <a:rPr lang="en-US" dirty="0">
                <a:highlight>
                  <a:srgbClr val="000000"/>
                </a:highlight>
              </a:rPr>
              <a:t> new proxies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introduced without changing the code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original service / object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065867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710540"/>
            <a:ext cx="6182802" cy="379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Additional complexity:</a:t>
            </a:r>
            <a:r>
              <a:rPr lang="en-US" dirty="0">
                <a:highlight>
                  <a:srgbClr val="000000"/>
                </a:highlight>
              </a:rPr>
              <a:t> more classes needs to be introduced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Delayed response:</a:t>
            </a:r>
            <a:r>
              <a:rPr lang="en-US" dirty="0">
                <a:highlight>
                  <a:srgbClr val="000000"/>
                </a:highlight>
              </a:rPr>
              <a:t> because proxy is a wrapper around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original service / object, the response from them might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slightly delayed (request is passing through proxy first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the response needs to be also read by proxy afterwards)</a:t>
            </a:r>
          </a:p>
        </p:txBody>
      </p:sp>
    </p:spTree>
    <p:extLst>
      <p:ext uri="{BB962C8B-B14F-4D97-AF65-F5344CB8AC3E}">
        <p14:creationId xmlns:p14="http://schemas.microsoft.com/office/powerpoint/2010/main" val="39382463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93006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https://refactoring.guru/design-patterns/proxy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https://refactoring.guru/design-patterns/proxy/csharp/example/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854850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https://www.dofactory.com/net/proxy-design-pattern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34DBB-5C5D-411B-97F5-D32E4426C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210" y="1206943"/>
            <a:ext cx="5741579" cy="2657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AD405-D212-419C-A4D3-EE0F298D3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5" y="4718865"/>
            <a:ext cx="6097269" cy="10782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438F2F-56A3-4EF6-937E-9B4CBF9344DC}"/>
              </a:ext>
            </a:extLst>
          </p:cNvPr>
          <p:cNvSpPr/>
          <p:nvPr/>
        </p:nvSpPr>
        <p:spPr>
          <a:xfrm>
            <a:off x="3261406" y="2137243"/>
            <a:ext cx="1278210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87994-B8F4-44CB-B333-F82A41D25FA2}"/>
              </a:ext>
            </a:extLst>
          </p:cNvPr>
          <p:cNvSpPr/>
          <p:nvPr/>
        </p:nvSpPr>
        <p:spPr>
          <a:xfrm>
            <a:off x="4347210" y="5525449"/>
            <a:ext cx="943022" cy="2512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ytuł 3">
            <a:extLst>
              <a:ext uri="{FF2B5EF4-FFF2-40B4-BE49-F238E27FC236}">
                <a16:creationId xmlns:a16="http://schemas.microsoft.com/office/drawing/2014/main" id="{34C19322-6C3F-4F90-BC58-7EF3FF8D92CC}"/>
              </a:ext>
            </a:extLst>
          </p:cNvPr>
          <p:cNvSpPr txBox="1">
            <a:spLocks/>
          </p:cNvSpPr>
          <p:nvPr/>
        </p:nvSpPr>
        <p:spPr>
          <a:xfrm>
            <a:off x="1030287" y="63382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7"/>
              </a:rPr>
              <a:t>https://endjin.com/blog/2020/12/design-patterns-in-csharp-the-proxy-pattern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20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read-only properties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51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97780"/>
            <a:ext cx="10131425" cy="88715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sz="1600" b="1" dirty="0">
                <a:highlight>
                  <a:srgbClr val="000000"/>
                </a:highlight>
              </a:rPr>
              <a:t>(business is the same)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7" name="Picture 4" descr="Open a UK bank account for free with Monzo">
            <a:extLst>
              <a:ext uri="{FF2B5EF4-FFF2-40B4-BE49-F238E27FC236}">
                <a16:creationId xmlns:a16="http://schemas.microsoft.com/office/drawing/2014/main" id="{4299DA22-403F-4E84-A751-B3D8D273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93" y="1357459"/>
            <a:ext cx="5151495" cy="51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3E2F7E-0726-4EA3-8C11-38F259F883E5}"/>
              </a:ext>
            </a:extLst>
          </p:cNvPr>
          <p:cNvGrpSpPr/>
          <p:nvPr/>
        </p:nvGrpSpPr>
        <p:grpSpPr>
          <a:xfrm>
            <a:off x="147484" y="3409210"/>
            <a:ext cx="3883741" cy="2624678"/>
            <a:chOff x="147484" y="3409210"/>
            <a:chExt cx="3883741" cy="26246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9A12CA-8C98-4A14-AE25-2A4D74E1CE83}"/>
                </a:ext>
              </a:extLst>
            </p:cNvPr>
            <p:cNvSpPr txBox="1"/>
            <p:nvPr/>
          </p:nvSpPr>
          <p:spPr>
            <a:xfrm>
              <a:off x="327446" y="3409210"/>
              <a:ext cx="3523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 bank card is Proxy (substitute) of your bank account (real service)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5FC8BF-9DFE-4C95-9A78-96632FE79262}"/>
                </a:ext>
              </a:extLst>
            </p:cNvPr>
            <p:cNvSpPr txBox="1"/>
            <p:nvPr/>
          </p:nvSpPr>
          <p:spPr>
            <a:xfrm>
              <a:off x="147484" y="4556560"/>
              <a:ext cx="388374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Which means, you are using your bank card instead of direct operations from the bank account. But the card is just a wrapper (it means nothing without the real service – bank account)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69A98C-C0BB-469C-8FA0-FE017D7CE3DD}"/>
              </a:ext>
            </a:extLst>
          </p:cNvPr>
          <p:cNvGrpSpPr/>
          <p:nvPr/>
        </p:nvGrpSpPr>
        <p:grpSpPr>
          <a:xfrm>
            <a:off x="7878539" y="3046904"/>
            <a:ext cx="4164844" cy="3178675"/>
            <a:chOff x="7878539" y="3046904"/>
            <a:chExt cx="4164844" cy="31786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73D58F-2E2F-4FE3-8632-D89F945A72F2}"/>
                </a:ext>
              </a:extLst>
            </p:cNvPr>
            <p:cNvSpPr txBox="1"/>
            <p:nvPr/>
          </p:nvSpPr>
          <p:spPr>
            <a:xfrm>
              <a:off x="8286493" y="3046904"/>
              <a:ext cx="33489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And bank account is also a Proxy</a:t>
              </a:r>
              <a:b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</a:br>
              <a:r>
                <a:rPr lang="en-US" dirty="0">
                  <a:solidFill>
                    <a:schemeClr val="accent6"/>
                  </a:solidFill>
                  <a:highlight>
                    <a:srgbClr val="000000"/>
                  </a:highlight>
                </a:rPr>
                <a:t>for a physical pile of paper cash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41929E-A153-4453-A95A-4E5BDA3A5448}"/>
                </a:ext>
              </a:extLst>
            </p:cNvPr>
            <p:cNvSpPr txBox="1"/>
            <p:nvPr/>
          </p:nvSpPr>
          <p:spPr>
            <a:xfrm>
              <a:off x="7878539" y="4194254"/>
              <a:ext cx="416484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You do not need to operate on real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money if you have a bank account.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But again, bank account is only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placeholder, it does not represent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real value of the original service (cash) without this service. No money =&gt; zero purpose of having a bank 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2117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2354579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9EC922-67D8-4896-A7E8-60BD43515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78" y="2317340"/>
            <a:ext cx="6057043" cy="37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38B682-C037-4CF4-90B7-1E851B8E1BC7}"/>
              </a:ext>
            </a:extLst>
          </p:cNvPr>
          <p:cNvSpPr txBox="1"/>
          <p:nvPr/>
        </p:nvSpPr>
        <p:spPr>
          <a:xfrm>
            <a:off x="2392690" y="1526989"/>
            <a:ext cx="2538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External service or app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the internal service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4C7575-D38C-409C-A397-BF5D18E9E41F}"/>
              </a:ext>
            </a:extLst>
          </p:cNvPr>
          <p:cNvGrpSpPr/>
          <p:nvPr/>
        </p:nvGrpSpPr>
        <p:grpSpPr>
          <a:xfrm>
            <a:off x="5643716" y="1803987"/>
            <a:ext cx="1268360" cy="1489819"/>
            <a:chOff x="5643716" y="1803987"/>
            <a:chExt cx="1268360" cy="14898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733093-49AF-4AE1-8A32-674550900783}"/>
                </a:ext>
              </a:extLst>
            </p:cNvPr>
            <p:cNvSpPr txBox="1"/>
            <p:nvPr/>
          </p:nvSpPr>
          <p:spPr>
            <a:xfrm>
              <a:off x="5756557" y="1803988"/>
              <a:ext cx="1021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Interface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02D32D-8B20-457C-9E4D-000DAE03F913}"/>
                </a:ext>
              </a:extLst>
            </p:cNvPr>
            <p:cNvSpPr/>
            <p:nvPr/>
          </p:nvSpPr>
          <p:spPr>
            <a:xfrm>
              <a:off x="5643716" y="1803987"/>
              <a:ext cx="1268360" cy="148981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AF4855-0091-49E3-94D7-82A631B7E6A9}"/>
              </a:ext>
            </a:extLst>
          </p:cNvPr>
          <p:cNvGrpSpPr/>
          <p:nvPr/>
        </p:nvGrpSpPr>
        <p:grpSpPr>
          <a:xfrm>
            <a:off x="3893229" y="3795252"/>
            <a:ext cx="2076082" cy="1555815"/>
            <a:chOff x="3893229" y="3814916"/>
            <a:chExt cx="2076082" cy="15558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4C273C-4EAE-4C72-BD24-C83959C9BBB9}"/>
                </a:ext>
              </a:extLst>
            </p:cNvPr>
            <p:cNvSpPr txBox="1"/>
            <p:nvPr/>
          </p:nvSpPr>
          <p:spPr>
            <a:xfrm>
              <a:off x="3893229" y="4962070"/>
              <a:ext cx="207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Real internal service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7A5B1B-0E04-4DD5-93C5-96E43E52DDC8}"/>
                </a:ext>
              </a:extLst>
            </p:cNvPr>
            <p:cNvSpPr/>
            <p:nvPr/>
          </p:nvSpPr>
          <p:spPr>
            <a:xfrm>
              <a:off x="3922724" y="3814916"/>
              <a:ext cx="2015959" cy="155581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8E1EA2-639B-4C78-B2B9-08803DCC11C5}"/>
              </a:ext>
            </a:extLst>
          </p:cNvPr>
          <p:cNvGrpSpPr/>
          <p:nvPr/>
        </p:nvGrpSpPr>
        <p:grpSpPr>
          <a:xfrm>
            <a:off x="6990736" y="3805083"/>
            <a:ext cx="5043982" cy="993059"/>
            <a:chOff x="6990736" y="3805083"/>
            <a:chExt cx="5043982" cy="9930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E7E21F-0969-489A-8665-A282531B6AC3}"/>
                </a:ext>
              </a:extLst>
            </p:cNvPr>
            <p:cNvSpPr txBox="1"/>
            <p:nvPr/>
          </p:nvSpPr>
          <p:spPr>
            <a:xfrm>
              <a:off x="8161542" y="3845314"/>
              <a:ext cx="38731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service substitute (the place which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will be engaged first before sending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any request to the real internal service)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55DF36-E695-4C7B-B3F9-8F6B5F9F638B}"/>
                </a:ext>
              </a:extLst>
            </p:cNvPr>
            <p:cNvSpPr/>
            <p:nvPr/>
          </p:nvSpPr>
          <p:spPr>
            <a:xfrm>
              <a:off x="6990736" y="3805083"/>
              <a:ext cx="5034116" cy="99305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BF7CDF-6955-4EBB-B46E-7304ADF30861}"/>
              </a:ext>
            </a:extLst>
          </p:cNvPr>
          <p:cNvGrpSpPr/>
          <p:nvPr/>
        </p:nvGrpSpPr>
        <p:grpSpPr>
          <a:xfrm>
            <a:off x="6912078" y="5183022"/>
            <a:ext cx="4082045" cy="912105"/>
            <a:chOff x="6990736" y="3547438"/>
            <a:chExt cx="3524388" cy="94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091C7F-D471-4469-924A-8E629EC0F8E9}"/>
                </a:ext>
              </a:extLst>
            </p:cNvPr>
            <p:cNvSpPr txBox="1"/>
            <p:nvPr/>
          </p:nvSpPr>
          <p:spPr>
            <a:xfrm>
              <a:off x="8967576" y="3547438"/>
              <a:ext cx="15475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A request to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do some work by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the real service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AEECC0-9046-4449-81D6-33EC7B010E9C}"/>
                </a:ext>
              </a:extLst>
            </p:cNvPr>
            <p:cNvSpPr/>
            <p:nvPr/>
          </p:nvSpPr>
          <p:spPr>
            <a:xfrm>
              <a:off x="6990736" y="3556129"/>
              <a:ext cx="3524388" cy="93406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2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Relations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6BCFBB-0D20-4A9C-BE0C-C83601D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4607002"/>
            <a:ext cx="715427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85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F2FD22B-B1E0-4145-A660-37A3DA22F9FF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C561E2-BF76-4149-9368-38D4A93705FA}"/>
              </a:ext>
            </a:extLst>
          </p:cNvPr>
          <p:cNvGrpSpPr/>
          <p:nvPr/>
        </p:nvGrpSpPr>
        <p:grpSpPr>
          <a:xfrm>
            <a:off x="319546" y="3048038"/>
            <a:ext cx="3844414" cy="3540306"/>
            <a:chOff x="319546" y="3048038"/>
            <a:chExt cx="3844414" cy="35403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345234-AEC4-43CB-9591-F9F4EA47437A}"/>
                </a:ext>
              </a:extLst>
            </p:cNvPr>
            <p:cNvSpPr txBox="1"/>
            <p:nvPr/>
          </p:nvSpPr>
          <p:spPr>
            <a:xfrm>
              <a:off x="319546" y="3479801"/>
              <a:ext cx="3844414" cy="31085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"Chirp chirp"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10</a:t>
              </a:r>
              <a:r>
                <a:rPr lang="en-US" sz="1600" dirty="0">
                  <a:highlight>
                    <a:srgbClr val="000000"/>
                  </a:highlight>
                </a:rPr>
                <a:t>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803782-FF44-40FB-8FF0-801A66D23092}"/>
                </a:ext>
              </a:extLst>
            </p:cNvPr>
            <p:cNvSpPr txBox="1"/>
            <p:nvPr/>
          </p:nvSpPr>
          <p:spPr>
            <a:xfrm>
              <a:off x="1248826" y="3048038"/>
              <a:ext cx="1995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(real)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AA11C1-F928-4896-ABE8-EC618FDD0A8E}"/>
              </a:ext>
            </a:extLst>
          </p:cNvPr>
          <p:cNvGrpSpPr/>
          <p:nvPr/>
        </p:nvGrpSpPr>
        <p:grpSpPr>
          <a:xfrm>
            <a:off x="4739561" y="1213358"/>
            <a:ext cx="3949617" cy="5374986"/>
            <a:chOff x="4739561" y="1213358"/>
            <a:chExt cx="3949617" cy="537498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6FD512-043E-41DF-9BD8-5F5740EE0064}"/>
                </a:ext>
              </a:extLst>
            </p:cNvPr>
            <p:cNvSpPr txBox="1"/>
            <p:nvPr/>
          </p:nvSpPr>
          <p:spPr>
            <a:xfrm>
              <a:off x="4739561" y="1663919"/>
              <a:ext cx="3949617" cy="4924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BirdProxy</a:t>
              </a:r>
              <a:r>
                <a:rPr lang="en-US" sz="1600" dirty="0">
                  <a:highlight>
                    <a:srgbClr val="000000"/>
                  </a:highlight>
                </a:rPr>
                <a:t> : </a:t>
              </a:r>
              <a:r>
                <a:rPr lang="fr-FR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endPara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private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readonly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_bird;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CanaryProxy</a:t>
              </a:r>
              <a:r>
                <a:rPr lang="en-US" sz="1600" dirty="0">
                  <a:highlight>
                    <a:srgbClr val="000000"/>
                  </a:highlight>
                </a:rPr>
                <a:t>(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IAnimal</a:t>
              </a:r>
              <a:r>
                <a:rPr lang="en-US" sz="1600" dirty="0">
                  <a:highlight>
                    <a:srgbClr val="000000"/>
                  </a:highlight>
                </a:rPr>
                <a:t> bird)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 = bird;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string</a:t>
              </a:r>
              <a:r>
                <a:rPr lang="en-US" sz="1600" dirty="0">
                  <a:highlight>
                    <a:srgbClr val="000000"/>
                  </a:highlight>
                </a:rPr>
                <a:t> MakeSound()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._bird.MakeSound();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override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 GetMaxLivingAge()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return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600" dirty="0">
                  <a:highlight>
                    <a:srgbClr val="000000"/>
                  </a:highlight>
                </a:rPr>
                <a:t>._bird.GetMaxLivingAge();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78CEBB-97BD-4067-9A05-4750809ABEF6}"/>
                </a:ext>
              </a:extLst>
            </p:cNvPr>
            <p:cNvSpPr txBox="1"/>
            <p:nvPr/>
          </p:nvSpPr>
          <p:spPr>
            <a:xfrm>
              <a:off x="5489706" y="1213358"/>
              <a:ext cx="2449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000000"/>
                  </a:highlight>
                </a:rPr>
                <a:t>Service / Object (substitute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75C92A9-7E2F-42B0-B474-C8D39B56BFD1}"/>
              </a:ext>
            </a:extLst>
          </p:cNvPr>
          <p:cNvSpPr txBox="1"/>
          <p:nvPr/>
        </p:nvSpPr>
        <p:spPr>
          <a:xfrm>
            <a:off x="9074997" y="670947"/>
            <a:ext cx="2716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Examples of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Proxy</a:t>
            </a:r>
            <a:r>
              <a:rPr lang="en-US" sz="1600" dirty="0"/>
              <a:t> actions</a:t>
            </a:r>
            <a:br>
              <a:rPr lang="en-US" sz="1600" dirty="0"/>
            </a:br>
            <a:r>
              <a:rPr lang="en-US" sz="1600" dirty="0"/>
              <a:t>executed before/after passing</a:t>
            </a:r>
            <a:br>
              <a:rPr lang="en-US" sz="1600" dirty="0"/>
            </a:br>
            <a:r>
              <a:rPr lang="en-US" sz="1600" dirty="0"/>
              <a:t>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request</a:t>
            </a:r>
            <a:r>
              <a:rPr lang="en-US" sz="1600" dirty="0"/>
              <a:t> to the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</a:t>
            </a:r>
            <a:r>
              <a:rPr lang="en-US" sz="1600" dirty="0"/>
              <a:t>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3355D6-6562-4180-9025-A15D99A64FE3}"/>
              </a:ext>
            </a:extLst>
          </p:cNvPr>
          <p:cNvGrpSpPr/>
          <p:nvPr/>
        </p:nvGrpSpPr>
        <p:grpSpPr>
          <a:xfrm>
            <a:off x="6332982" y="4663440"/>
            <a:ext cx="1574790" cy="1475879"/>
            <a:chOff x="6332982" y="4663440"/>
            <a:chExt cx="1574790" cy="14758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011B51-894C-43B2-9B47-EEA1AF202752}"/>
                </a:ext>
              </a:extLst>
            </p:cNvPr>
            <p:cNvSpPr txBox="1"/>
            <p:nvPr/>
          </p:nvSpPr>
          <p:spPr>
            <a:xfrm>
              <a:off x="6332982" y="466344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1EDF40-4ACA-49F2-819C-B1464237E84C}"/>
                </a:ext>
              </a:extLst>
            </p:cNvPr>
            <p:cNvSpPr txBox="1"/>
            <p:nvPr/>
          </p:nvSpPr>
          <p:spPr>
            <a:xfrm>
              <a:off x="6332982" y="5862320"/>
              <a:ext cx="157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Request to the service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5A8D761-C562-474A-B7E5-7FAFF9683967}"/>
              </a:ext>
            </a:extLst>
          </p:cNvPr>
          <p:cNvSpPr txBox="1"/>
          <p:nvPr/>
        </p:nvSpPr>
        <p:spPr>
          <a:xfrm>
            <a:off x="8773854" y="1663919"/>
            <a:ext cx="33188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IsValidBird(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r>
              <a:rPr lang="fr-FR" sz="1400" dirty="0">
                <a:highlight>
                  <a:srgbClr val="000000"/>
                </a:highlight>
              </a:rPr>
              <a:t> animal)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fr-FR" sz="1400" dirty="0">
                <a:highlight>
                  <a:srgbClr val="000000"/>
                </a:highlight>
              </a:rPr>
              <a:t>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</a:t>
            </a:r>
            <a:r>
              <a:rPr lang="fr-FR" sz="1400" dirty="0">
                <a:highlight>
                  <a:srgbClr val="000000"/>
                </a:highlight>
              </a:rPr>
              <a:t> &amp;&amp; 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// Not a bird!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         animal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</a:t>
            </a:r>
            <a:r>
              <a:rPr lang="fr-FR" sz="1400" dirty="0">
                <a:highlight>
                  <a:srgbClr val="000000"/>
                </a:highlight>
              </a:rPr>
              <a:t>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Canary</a:t>
            </a:r>
            <a:r>
              <a:rPr lang="fr-FR" sz="1400" dirty="0">
                <a:highlight>
                  <a:srgbClr val="000000"/>
                </a:highlight>
              </a:rPr>
              <a:t>;</a:t>
            </a:r>
            <a:r>
              <a:rPr lang="fr-FR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Invalid bird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9CD9EE-57F1-4D71-A9AA-75FCCD7E7795}"/>
              </a:ext>
            </a:extLst>
          </p:cNvPr>
          <p:cNvSpPr txBox="1"/>
          <p:nvPr/>
        </p:nvSpPr>
        <p:spPr>
          <a:xfrm>
            <a:off x="319546" y="1693932"/>
            <a:ext cx="340917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Bird </a:t>
            </a:r>
            <a:r>
              <a:rPr lang="fr-FR" sz="1600" dirty="0">
                <a:highlight>
                  <a:srgbClr val="000000"/>
                </a:highlight>
              </a:rPr>
              <a:t>: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…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8B683D-51B5-489D-AD30-144E473E04DE}"/>
              </a:ext>
            </a:extLst>
          </p:cNvPr>
          <p:cNvSpPr txBox="1"/>
          <p:nvPr/>
        </p:nvSpPr>
        <p:spPr>
          <a:xfrm>
            <a:off x="319546" y="197695"/>
            <a:ext cx="2925099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>
                <a:highlight>
                  <a:srgbClr val="000000"/>
                </a:highlight>
              </a:rPr>
              <a:t>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fr-FR" sz="1600" dirty="0">
                <a:highlight>
                  <a:srgbClr val="000000"/>
                </a:highlight>
              </a:rPr>
              <a:t> </a:t>
            </a:r>
            <a:r>
              <a:rPr lang="fr-FR" sz="16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IAnimal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fr-FR" sz="1600" dirty="0">
                <a:highlight>
                  <a:srgbClr val="000000"/>
                </a:highlight>
              </a:rPr>
              <a:t> MakeSound();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    </a:t>
            </a:r>
            <a:r>
              <a:rPr lang="fr-FR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fr-FR" sz="1600" dirty="0">
                <a:highlight>
                  <a:srgbClr val="000000"/>
                </a:highlight>
              </a:rPr>
              <a:t> GetMaxLivingAge();</a:t>
            </a:r>
          </a:p>
          <a:p>
            <a:r>
              <a:rPr lang="fr-FR" sz="1600" dirty="0">
                <a:highlight>
                  <a:srgbClr val="000000"/>
                </a:highlight>
              </a:rPr>
              <a:t>    }</a:t>
            </a:r>
            <a:endParaRPr lang="en-US" sz="1600" dirty="0">
              <a:highlight>
                <a:srgbClr val="000000"/>
              </a:highlight>
            </a:endParaRPr>
          </a:p>
        </p:txBody>
      </p:sp>
      <p:sp>
        <p:nvSpPr>
          <p:cNvPr id="67" name="Tytuł 1">
            <a:extLst>
              <a:ext uri="{FF2B5EF4-FFF2-40B4-BE49-F238E27FC236}">
                <a16:creationId xmlns:a16="http://schemas.microsoft.com/office/drawing/2014/main" id="{308F0CA7-53B3-4669-A53A-3BA8CD68F2E0}"/>
              </a:ext>
            </a:extLst>
          </p:cNvPr>
          <p:cNvSpPr txBox="1">
            <a:spLocks/>
          </p:cNvSpPr>
          <p:nvPr/>
        </p:nvSpPr>
        <p:spPr>
          <a:xfrm>
            <a:off x="5402855" y="43192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8" name="Tytuł 1">
            <a:extLst>
              <a:ext uri="{FF2B5EF4-FFF2-40B4-BE49-F238E27FC236}">
                <a16:creationId xmlns:a16="http://schemas.microsoft.com/office/drawing/2014/main" id="{C4A1DC70-7F20-4561-A7DB-186FA2D13635}"/>
              </a:ext>
            </a:extLst>
          </p:cNvPr>
          <p:cNvSpPr txBox="1">
            <a:spLocks/>
          </p:cNvSpPr>
          <p:nvPr/>
        </p:nvSpPr>
        <p:spPr>
          <a:xfrm>
            <a:off x="5402855" y="5538468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6EDB25-BCD6-4CA5-9BBF-F42B7BDA4A73}"/>
              </a:ext>
            </a:extLst>
          </p:cNvPr>
          <p:cNvGrpSpPr/>
          <p:nvPr/>
        </p:nvGrpSpPr>
        <p:grpSpPr>
          <a:xfrm>
            <a:off x="5520966" y="1663919"/>
            <a:ext cx="6571688" cy="3914010"/>
            <a:chOff x="5520966" y="1663919"/>
            <a:chExt cx="6571688" cy="39140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69C9D0-136B-4B71-AEF5-653C4C6154C5}"/>
                </a:ext>
              </a:extLst>
            </p:cNvPr>
            <p:cNvSpPr/>
            <p:nvPr/>
          </p:nvSpPr>
          <p:spPr>
            <a:xfrm>
              <a:off x="8773854" y="1663919"/>
              <a:ext cx="3318800" cy="116955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4A136BA-0546-4BA8-9C5A-03C33DD62B27}"/>
                </a:ext>
              </a:extLst>
            </p:cNvPr>
            <p:cNvCxnSpPr>
              <a:cxnSpLocks/>
              <a:stCxn id="21" idx="1"/>
              <a:endCxn id="67" idx="3"/>
            </p:cNvCxnSpPr>
            <p:nvPr/>
          </p:nvCxnSpPr>
          <p:spPr>
            <a:xfrm rot="10800000" flipV="1">
              <a:off x="5520966" y="2248694"/>
              <a:ext cx="3252889" cy="21100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70D19425-B771-466A-82B9-11C7E5186019}"/>
                </a:ext>
              </a:extLst>
            </p:cNvPr>
            <p:cNvCxnSpPr>
              <a:cxnSpLocks/>
              <a:stCxn id="21" idx="1"/>
              <a:endCxn id="68" idx="3"/>
            </p:cNvCxnSpPr>
            <p:nvPr/>
          </p:nvCxnSpPr>
          <p:spPr>
            <a:xfrm rot="10800000" flipV="1">
              <a:off x="5520966" y="2248694"/>
              <a:ext cx="3252889" cy="3329235"/>
            </a:xfrm>
            <a:prstGeom prst="bentConnector3">
              <a:avLst>
                <a:gd name="adj1" fmla="val 11427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7564620-92F3-46AF-8A9D-4291B3951AFC}"/>
              </a:ext>
            </a:extLst>
          </p:cNvPr>
          <p:cNvSpPr txBox="1"/>
          <p:nvPr/>
        </p:nvSpPr>
        <p:spPr>
          <a:xfrm>
            <a:off x="8773854" y="2995445"/>
            <a:ext cx="3318800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bool</a:t>
            </a:r>
            <a:r>
              <a:rPr lang="fr-FR" sz="1400" dirty="0">
                <a:highlight>
                  <a:srgbClr val="000000"/>
                </a:highlight>
              </a:rPr>
              <a:t> Logging(</a:t>
            </a:r>
            <a:r>
              <a:rPr lang="fr-FR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Action</a:t>
            </a:r>
            <a:r>
              <a:rPr lang="fr-FR" sz="1400" dirty="0">
                <a:highlight>
                  <a:srgbClr val="000000"/>
                </a:highlight>
              </a:rPr>
              <a:t> action)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try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action?.Invoke();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catch</a:t>
            </a:r>
            <a:r>
              <a:rPr lang="fr-FR" sz="1400" dirty="0">
                <a:highlight>
                  <a:srgbClr val="000000"/>
                </a:highlight>
              </a:rPr>
              <a:t> (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Exception</a:t>
            </a:r>
            <a:r>
              <a:rPr lang="fr-FR" sz="1400" dirty="0">
                <a:highlight>
                  <a:srgbClr val="000000"/>
                </a:highlight>
              </a:rPr>
              <a:t> exception)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._logger.LogError(exception);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524F53-5490-4FAB-A4D2-FCBFD0F74D1B}"/>
              </a:ext>
            </a:extLst>
          </p:cNvPr>
          <p:cNvSpPr txBox="1"/>
          <p:nvPr/>
        </p:nvSpPr>
        <p:spPr>
          <a:xfrm>
            <a:off x="8773854" y="5634237"/>
            <a:ext cx="3318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highlight>
                  <a:srgbClr val="000000"/>
                </a:highlight>
              </a:rPr>
              <a:t>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void</a:t>
            </a:r>
            <a:r>
              <a:rPr lang="fr-FR" sz="1400" dirty="0">
                <a:highlight>
                  <a:srgbClr val="000000"/>
                </a:highlight>
              </a:rPr>
              <a:t> LogResult()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{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   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fr-FR" sz="1400" dirty="0">
                <a:highlight>
                  <a:srgbClr val="000000"/>
                </a:highlight>
              </a:rPr>
              <a:t>._logger.LogInfo(</a:t>
            </a:r>
            <a:r>
              <a:rPr lang="fr-FR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"Success"</a:t>
            </a:r>
            <a:r>
              <a:rPr lang="fr-FR" sz="1400" dirty="0">
                <a:highlight>
                  <a:srgbClr val="000000"/>
                </a:highlight>
              </a:rPr>
              <a:t>);</a:t>
            </a:r>
          </a:p>
          <a:p>
            <a:r>
              <a:rPr lang="fr-FR" sz="1400" dirty="0">
                <a:highlight>
                  <a:srgbClr val="000000"/>
                </a:highlight>
              </a:rPr>
              <a:t>    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76" name="Tytuł 1">
            <a:extLst>
              <a:ext uri="{FF2B5EF4-FFF2-40B4-BE49-F238E27FC236}">
                <a16:creationId xmlns:a16="http://schemas.microsoft.com/office/drawing/2014/main" id="{F8D34C2E-BD1E-46B3-B553-718B0E70FCA7}"/>
              </a:ext>
            </a:extLst>
          </p:cNvPr>
          <p:cNvSpPr txBox="1">
            <a:spLocks/>
          </p:cNvSpPr>
          <p:nvPr/>
        </p:nvSpPr>
        <p:spPr>
          <a:xfrm>
            <a:off x="5402855" y="465718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7" name="Tytuł 1">
            <a:extLst>
              <a:ext uri="{FF2B5EF4-FFF2-40B4-BE49-F238E27FC236}">
                <a16:creationId xmlns:a16="http://schemas.microsoft.com/office/drawing/2014/main" id="{AFB5CBAB-F6D3-4792-812C-0FFE526B6D13}"/>
              </a:ext>
            </a:extLst>
          </p:cNvPr>
          <p:cNvSpPr txBox="1">
            <a:spLocks/>
          </p:cNvSpPr>
          <p:nvPr/>
        </p:nvSpPr>
        <p:spPr>
          <a:xfrm>
            <a:off x="5402855" y="5884001"/>
            <a:ext cx="118110" cy="78923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1E199C1-B504-4CEB-A8E3-4077961BA3C8}"/>
              </a:ext>
            </a:extLst>
          </p:cNvPr>
          <p:cNvGrpSpPr/>
          <p:nvPr/>
        </p:nvGrpSpPr>
        <p:grpSpPr>
          <a:xfrm>
            <a:off x="5520966" y="4696643"/>
            <a:ext cx="6571688" cy="1891701"/>
            <a:chOff x="5520966" y="4696643"/>
            <a:chExt cx="6571688" cy="189170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D85322C-8118-4B53-8FC3-3BF7E65D95D7}"/>
                </a:ext>
              </a:extLst>
            </p:cNvPr>
            <p:cNvSpPr/>
            <p:nvPr/>
          </p:nvSpPr>
          <p:spPr>
            <a:xfrm>
              <a:off x="8773854" y="5634237"/>
              <a:ext cx="3318800" cy="954107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864BCD85-7454-4681-9AB7-8EDA4803F868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4696643"/>
              <a:ext cx="3252889" cy="141464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B5E126B1-5C9D-4D89-9EC4-FDF5D3585B3D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rot="10800000">
              <a:off x="5520966" y="5901783"/>
              <a:ext cx="3252889" cy="209509"/>
            </a:xfrm>
            <a:prstGeom prst="bentConnector3">
              <a:avLst>
                <a:gd name="adj1" fmla="val 701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C7570A7-F04A-42F5-9A1A-6831AF5444B6}"/>
                </a:ext>
              </a:extLst>
            </p:cNvPr>
            <p:cNvSpPr txBox="1"/>
            <p:nvPr/>
          </p:nvSpPr>
          <p:spPr>
            <a:xfrm>
              <a:off x="5847585" y="6305531"/>
              <a:ext cx="28839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</a:rPr>
                <a:t>NOTE: Introduce variable and return it later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230271B-FA17-44AC-8528-50E09DE502CF}"/>
              </a:ext>
            </a:extLst>
          </p:cNvPr>
          <p:cNvCxnSpPr/>
          <p:nvPr/>
        </p:nvCxnSpPr>
        <p:spPr>
          <a:xfrm flipV="1">
            <a:off x="3307080" y="2833470"/>
            <a:ext cx="1805940" cy="801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2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1" grpId="0" animBg="1"/>
      <p:bldP spid="65" grpId="0" animBg="1"/>
      <p:bldP spid="66" grpId="0" animBg="1"/>
      <p:bldP spid="70" grpId="0" animBg="1"/>
      <p:bldP spid="72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Preference of </a:t>
            </a:r>
            <a:r>
              <a:rPr lang="en-US" sz="2000" b="1" cap="none" dirty="0">
                <a:solidFill>
                  <a:schemeClr val="bg1"/>
                </a:solidFill>
              </a:rPr>
              <a:t>constructor 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Proxy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it’s possible to leave an additional setter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(to change the internal reference later):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1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public void 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SetSource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sz="2000" b="1" cap="none" dirty="0">
                <a:solidFill>
                  <a:schemeClr val="bg1"/>
                </a:solidFill>
                <a:highlight>
                  <a:srgbClr val="C0C0C0"/>
                </a:highlight>
              </a:rPr>
              <a:t>Source</a:t>
            </a:r>
            <a:r>
              <a:rPr lang="en-US" sz="2000" cap="none" dirty="0">
                <a:solidFill>
                  <a:schemeClr val="bg1"/>
                </a:solidFill>
                <a:highlight>
                  <a:srgbClr val="C0C0C0"/>
                </a:highlight>
              </a:rPr>
              <a:t> source) { }</a:t>
            </a:r>
            <a:br>
              <a:rPr lang="en-US" sz="2000" cap="none" dirty="0">
                <a:solidFill>
                  <a:schemeClr val="bg1"/>
                </a:solidFill>
              </a:rPr>
            </a:br>
            <a:br>
              <a:rPr lang="en-US" sz="2000" cap="none" dirty="0">
                <a:solidFill>
                  <a:schemeClr val="bg1"/>
                </a:solidFill>
              </a:rPr>
            </a:b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word “…</a:t>
            </a:r>
            <a:r>
              <a:rPr lang="en-US" sz="2000" b="1" cap="none" dirty="0">
                <a:solidFill>
                  <a:schemeClr val="bg1"/>
                </a:solidFill>
              </a:rPr>
              <a:t>Proxy</a:t>
            </a:r>
            <a:r>
              <a:rPr lang="en-US" sz="2000" cap="none" dirty="0">
                <a:solidFill>
                  <a:schemeClr val="bg1"/>
                </a:solidFill>
              </a:rPr>
              <a:t>” in class names</a:t>
            </a:r>
          </a:p>
        </p:txBody>
      </p:sp>
    </p:spTree>
    <p:extLst>
      <p:ext uri="{BB962C8B-B14F-4D97-AF65-F5344CB8AC3E}">
        <p14:creationId xmlns:p14="http://schemas.microsoft.com/office/powerpoint/2010/main" val="5808729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10. Iterator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34563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Allows to walk through (traverse) over a collection of elements.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This design pattern is an absolute must-have in case 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</a:t>
            </a:r>
            <a:b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collections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en-US" sz="1800" u="sng" cap="none" dirty="0">
                <a:highlight>
                  <a:srgbClr val="000000"/>
                </a:highlight>
              </a:rPr>
              <a:t>which do not have their own iterators</a:t>
            </a:r>
            <a:r>
              <a:rPr lang="en-US" sz="1800" cap="none" dirty="0">
                <a:highlight>
                  <a:srgbClr val="000000"/>
                </a:highlight>
              </a:rPr>
              <a:t> (</a:t>
            </a:r>
            <a:r>
              <a:rPr lang="en-US" sz="1800" b="1" cap="none" dirty="0">
                <a:highlight>
                  <a:srgbClr val="000000"/>
                </a:highlight>
              </a:rPr>
              <a:t>graphs</a:t>
            </a:r>
            <a:r>
              <a:rPr lang="en-US" sz="1800" cap="none" dirty="0">
                <a:highlight>
                  <a:srgbClr val="000000"/>
                </a:highlight>
              </a:rPr>
              <a:t> – trees,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tries, custom linked lists; </a:t>
            </a:r>
            <a:r>
              <a:rPr lang="en-US" sz="1800" b="1" cap="none" dirty="0">
                <a:highlight>
                  <a:srgbClr val="000000"/>
                </a:highlight>
              </a:rPr>
              <a:t>custom specialized</a:t>
            </a:r>
            <a:r>
              <a:rPr lang="en-US" sz="1800" cap="none" dirty="0">
                <a:highlight>
                  <a:srgbClr val="000000"/>
                </a:highlight>
              </a:rPr>
              <a:t> collections (filtering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out or validating results, adding observable features, etc.); </a:t>
            </a:r>
            <a:r>
              <a:rPr lang="en-US" sz="1800" b="1" cap="none" dirty="0">
                <a:highlight>
                  <a:srgbClr val="000000"/>
                </a:highlight>
              </a:rPr>
              <a:t>heaps</a:t>
            </a:r>
            <a:r>
              <a:rPr lang="en-US" sz="1800" cap="none" dirty="0">
                <a:highlight>
                  <a:srgbClr val="000000"/>
                </a:highlight>
              </a:rPr>
              <a:t>;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multidimensional arrays</a:t>
            </a:r>
            <a:r>
              <a:rPr lang="en-US" sz="1800" cap="none" dirty="0">
                <a:highlight>
                  <a:srgbClr val="000000"/>
                </a:highlight>
              </a:rPr>
              <a:t> – matrixes, jagged arrays, nested arrays)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operations</a:t>
            </a:r>
            <a:r>
              <a:rPr lang="en-US" sz="1800" cap="none" dirty="0">
                <a:highlight>
                  <a:srgbClr val="000000"/>
                </a:highlight>
              </a:rPr>
              <a:t> such as </a:t>
            </a:r>
            <a:r>
              <a:rPr lang="en-US" sz="1800" b="1" cap="none" dirty="0">
                <a:highlight>
                  <a:srgbClr val="000000"/>
                </a:highlight>
              </a:rPr>
              <a:t>reversed iteration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highlight>
                  <a:srgbClr val="000000"/>
                </a:highlight>
              </a:rPr>
              <a:t>step iteration</a:t>
            </a:r>
            <a:r>
              <a:rPr lang="en-US" sz="1800" cap="none" dirty="0">
                <a:highlight>
                  <a:srgbClr val="000000"/>
                </a:highlight>
              </a:rPr>
              <a:t>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2" descr="Iterator design&amp;nbsp;pattern">
            <a:extLst>
              <a:ext uri="{FF2B5EF4-FFF2-40B4-BE49-F238E27FC236}">
                <a16:creationId xmlns:a16="http://schemas.microsoft.com/office/drawing/2014/main" id="{E2C50518-974C-4CA0-9D3A-7C07D8A0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3277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7732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5136091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 </a:t>
            </a:r>
            <a:r>
              <a:rPr lang="en-US" dirty="0">
                <a:highlight>
                  <a:srgbClr val="000000"/>
                </a:highlight>
              </a:rPr>
              <a:t>You are extracting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traversal strategies into a separate class or folder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structure, not polluting the business logic code,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where the custom collection is used.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/ Closed Principle:</a:t>
            </a:r>
            <a:r>
              <a:rPr lang="en-US" dirty="0">
                <a:highlight>
                  <a:srgbClr val="000000"/>
                </a:highlight>
              </a:rPr>
              <a:t> You can add more </a:t>
            </a:r>
            <a:r>
              <a:rPr lang="en-US" dirty="0" err="1">
                <a:highlight>
                  <a:srgbClr val="000000"/>
                </a:highlight>
              </a:rPr>
              <a:t>traver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sal</a:t>
            </a:r>
            <a:r>
              <a:rPr lang="en-US" dirty="0">
                <a:highlight>
                  <a:srgbClr val="000000"/>
                </a:highlight>
              </a:rPr>
              <a:t> strategies, since you will be still using the same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iterator interface. Code doesn’t need to be </a:t>
            </a:r>
            <a:r>
              <a:rPr lang="en-US" dirty="0" err="1">
                <a:highlight>
                  <a:srgbClr val="000000"/>
                </a:highlight>
              </a:rPr>
              <a:t>upda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ted. You can also still add new types of collections.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Task-based iteration:</a:t>
            </a:r>
            <a:r>
              <a:rPr lang="en-US" dirty="0">
                <a:highlight>
                  <a:srgbClr val="000000"/>
                </a:highlight>
              </a:rPr>
              <a:t> Each iterator can be </a:t>
            </a:r>
            <a:r>
              <a:rPr lang="en-US" dirty="0" err="1">
                <a:highlight>
                  <a:srgbClr val="000000"/>
                </a:highlight>
              </a:rPr>
              <a:t>instantia</a:t>
            </a:r>
            <a:r>
              <a:rPr lang="en-US" dirty="0">
                <a:highlight>
                  <a:srgbClr val="000000"/>
                </a:highlight>
              </a:rPr>
              <a:t>-ted separately (if singleton is not in use), which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means you can use a couple of different iterators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on the same collection at the same time.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No cons</a:t>
            </a:r>
            <a:r>
              <a:rPr lang="en-US" dirty="0">
                <a:highlight>
                  <a:srgbClr val="000000"/>
                </a:highlight>
              </a:rPr>
              <a:t>*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000000"/>
                </a:highlight>
              </a:rPr>
              <a:t>Do not use iterator on built-in (simple) collections.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Reason:</a:t>
            </a:r>
            <a:r>
              <a:rPr lang="en-US" dirty="0">
                <a:highlight>
                  <a:srgbClr val="000000"/>
                </a:highlight>
              </a:rPr>
              <a:t> Your implementation, almost for sure, will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less efficient than a .NET built-in, optimized solution.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2000" dirty="0">
              <a:highlight>
                <a:srgbClr val="000000"/>
              </a:highlight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000000"/>
                </a:highlight>
              </a:rPr>
              <a:t>Do not create custom collections which are doing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same thing (probably less efficiently) as .NET specialized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collections. Pick data structures wisely from beginning.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sz="1000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Reason:</a:t>
            </a:r>
            <a:r>
              <a:rPr lang="en-US" dirty="0">
                <a:highlight>
                  <a:srgbClr val="000000"/>
                </a:highlight>
              </a:rPr>
              <a:t> You will end up with less reliable collection,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using a custom (less efficient) iterator =&gt; an overkill.</a:t>
            </a:r>
          </a:p>
        </p:txBody>
      </p:sp>
    </p:spTree>
    <p:extLst>
      <p:ext uri="{BB962C8B-B14F-4D97-AF65-F5344CB8AC3E}">
        <p14:creationId xmlns:p14="http://schemas.microsoft.com/office/powerpoint/2010/main" val="41207270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https://refactoring.guru/design-patterns/iterator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https://refactoring.guru/design-patterns/iterator/csharp/example/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https://www.dofactory.com/net/iterator-design-pattern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796EE-362C-46F4-9FC7-D69FD448E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580" y="1456268"/>
            <a:ext cx="4694840" cy="2135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63B35-6E42-4B6A-8C67-CF1EE6F1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837" y="4587295"/>
            <a:ext cx="7926326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9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Implementation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12648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Instant initialization (</a:t>
            </a:r>
            <a:r>
              <a:rPr lang="pl-PL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static constructor</a:t>
            </a:r>
            <a:r>
              <a:rPr lang="pl-PL" b="1" dirty="0">
                <a:highlight>
                  <a:srgbClr val="000000"/>
                </a:highlight>
              </a:rPr>
              <a:t>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600" dirty="0">
                <a:highlight>
                  <a:srgbClr val="000000"/>
                </a:highlight>
              </a:rPr>
              <a:t>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114032" y="2218267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e.g.,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EntityFramework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require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	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	         them to be always implemented!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460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2460428" y="5567254"/>
            <a:ext cx="2084705" cy="88715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Reading order: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1. </a:t>
            </a:r>
            <a:r>
              <a:rPr lang="en-US" sz="1600" u="sng" dirty="0">
                <a:highlight>
                  <a:srgbClr val="000000"/>
                </a:highlight>
              </a:rPr>
              <a:t>Left to right</a:t>
            </a:r>
            <a:r>
              <a:rPr lang="en-US" sz="1600" dirty="0">
                <a:highlight>
                  <a:srgbClr val="000000"/>
                </a:highlight>
              </a:rPr>
              <a:t>,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2. Top to bottom</a:t>
            </a:r>
          </a:p>
        </p:txBody>
      </p:sp>
      <p:pic>
        <p:nvPicPr>
          <p:cNvPr id="2050" name="Picture 2" descr="EDP book club | data.europa.eu">
            <a:extLst>
              <a:ext uri="{FF2B5EF4-FFF2-40B4-BE49-F238E27FC236}">
                <a16:creationId xmlns:a16="http://schemas.microsoft.com/office/drawing/2014/main" id="{744A3E50-F86E-4DAD-861F-B22986B84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41" y="1629000"/>
            <a:ext cx="4773481" cy="36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food, snack food, sandwich&#10;&#10;Description automatically generated">
            <a:extLst>
              <a:ext uri="{FF2B5EF4-FFF2-40B4-BE49-F238E27FC236}">
                <a16:creationId xmlns:a16="http://schemas.microsoft.com/office/drawing/2014/main" id="{8B6A8B1A-0A3C-421A-9FB4-E228FB218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629" y="1019175"/>
            <a:ext cx="1322287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97E2B0-44D4-4CCF-A23D-A6D097151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2480" y="1629000"/>
            <a:ext cx="4800000" cy="36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A picture containing dish, food, sushi&#10;&#10;Description automatically generated">
            <a:extLst>
              <a:ext uri="{FF2B5EF4-FFF2-40B4-BE49-F238E27FC236}">
                <a16:creationId xmlns:a16="http://schemas.microsoft.com/office/drawing/2014/main" id="{8761A5A1-5D07-487A-90CE-5CA932485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478" y="784088"/>
            <a:ext cx="1709865" cy="1080000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ABAC9C-1298-4444-9B10-92E9048BE39F}"/>
              </a:ext>
            </a:extLst>
          </p:cNvPr>
          <p:cNvSpPr txBox="1">
            <a:spLocks/>
          </p:cNvSpPr>
          <p:nvPr/>
        </p:nvSpPr>
        <p:spPr>
          <a:xfrm>
            <a:off x="7660127" y="5567254"/>
            <a:ext cx="2084705" cy="88715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Reading order: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1. </a:t>
            </a:r>
            <a:r>
              <a:rPr lang="en-US" sz="1600" u="sng" dirty="0">
                <a:highlight>
                  <a:srgbClr val="000000"/>
                </a:highlight>
              </a:rPr>
              <a:t>Right to left</a:t>
            </a:r>
            <a:r>
              <a:rPr lang="en-US" sz="1600" dirty="0">
                <a:highlight>
                  <a:srgbClr val="000000"/>
                </a:highlight>
              </a:rPr>
              <a:t>,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2. Top to bottom</a:t>
            </a:r>
          </a:p>
        </p:txBody>
      </p:sp>
    </p:spTree>
    <p:extLst>
      <p:ext uri="{BB962C8B-B14F-4D97-AF65-F5344CB8AC3E}">
        <p14:creationId xmlns:p14="http://schemas.microsoft.com/office/powerpoint/2010/main" val="129007375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For some reason you had to implement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custom dictionary which is not allowing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duplicates but does not throw exception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when the key is already existing (normal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dictionary is throwing an exception).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Moreover, this dictionary should publish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event when the collection was </a:t>
            </a:r>
            <a:r>
              <a:rPr lang="en-US" dirty="0" err="1">
                <a:highlight>
                  <a:srgbClr val="000000"/>
                </a:highlight>
              </a:rPr>
              <a:t>modi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fied</a:t>
            </a:r>
            <a:r>
              <a:rPr lang="en-US" dirty="0">
                <a:highlight>
                  <a:srgbClr val="000000"/>
                </a:highlight>
              </a:rPr>
              <a:t> by Create, Update or Delete opera-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tion</a:t>
            </a:r>
            <a:r>
              <a:rPr lang="en-US" dirty="0">
                <a:highlight>
                  <a:srgbClr val="000000"/>
                </a:highlight>
              </a:rPr>
              <a:t>, to simulate “observable” behavior.</a:t>
            </a:r>
          </a:p>
          <a:p>
            <a:pPr marL="0" indent="0" algn="ctr">
              <a:buNone/>
            </a:pP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there is no built-in iterator over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this type of custom collection. You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provide your own iterator then…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53524-9D1E-4AF6-9762-85B0847D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87" y="1386347"/>
            <a:ext cx="107042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 descr="Open Mailbox With Raised Flag Emoji 25mm Centre Disc">
            <a:extLst>
              <a:ext uri="{FF2B5EF4-FFF2-40B4-BE49-F238E27FC236}">
                <a16:creationId xmlns:a16="http://schemas.microsoft.com/office/drawing/2014/main" id="{AB4457ED-FD4F-48A6-97AE-1234E6152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74" y="2879007"/>
            <a:ext cx="1978127" cy="197812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E96D5-390C-4546-88EF-6694D2DEB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597" y="5062041"/>
            <a:ext cx="2128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211106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5189119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6CBBE-6380-4992-A3E0-FF73A09F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76" y="1802886"/>
            <a:ext cx="3381847" cy="6192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43A12A2-B0EE-4ECC-8AB2-31E7098DA8B6}"/>
              </a:ext>
            </a:extLst>
          </p:cNvPr>
          <p:cNvGrpSpPr/>
          <p:nvPr/>
        </p:nvGrpSpPr>
        <p:grpSpPr>
          <a:xfrm>
            <a:off x="628476" y="1647178"/>
            <a:ext cx="2301538" cy="930625"/>
            <a:chOff x="628476" y="1917637"/>
            <a:chExt cx="2301538" cy="930625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D1C400AC-5055-40A8-9687-FAF46D3A1657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For iteration: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579D257F-8593-44B8-81F1-6DABAFEC1ACB}"/>
                </a:ext>
              </a:extLst>
            </p:cNvPr>
            <p:cNvSpPr txBox="1">
              <a:spLocks/>
            </p:cNvSpPr>
            <p:nvPr/>
          </p:nvSpPr>
          <p:spPr>
            <a:xfrm>
              <a:off x="881655" y="2307344"/>
              <a:ext cx="1795176" cy="54091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Starting from index </a:t>
              </a:r>
              <a:r>
                <a:rPr lang="en-US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en-US" sz="1400" dirty="0">
                  <a:highlight>
                    <a:srgbClr val="000000"/>
                  </a:highlight>
                </a:rPr>
                <a:t>,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moving to index </a:t>
              </a:r>
              <a:r>
                <a:rPr lang="en-US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en-US" sz="1400" dirty="0">
                  <a:highlight>
                    <a:srgbClr val="000000"/>
                  </a:highlight>
                </a:rPr>
                <a:t> + 1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AE1577-1F46-41B8-9438-8B47D2A84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76" y="3201654"/>
            <a:ext cx="3381846" cy="7630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874F223-92E2-47EE-913C-B1274B892EAC}"/>
              </a:ext>
            </a:extLst>
          </p:cNvPr>
          <p:cNvGrpSpPr/>
          <p:nvPr/>
        </p:nvGrpSpPr>
        <p:grpSpPr>
          <a:xfrm>
            <a:off x="628475" y="3117857"/>
            <a:ext cx="2301538" cy="930625"/>
            <a:chOff x="628476" y="1917637"/>
            <a:chExt cx="2301538" cy="930625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D07C340-C2B5-4A62-AA52-002D6760C54D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Foreach iteration: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AA92FDBE-2AEA-458B-AA99-4CB3AE2EE0A5}"/>
                </a:ext>
              </a:extLst>
            </p:cNvPr>
            <p:cNvSpPr txBox="1">
              <a:spLocks/>
            </p:cNvSpPr>
            <p:nvPr/>
          </p:nvSpPr>
          <p:spPr>
            <a:xfrm>
              <a:off x="825515" y="2307344"/>
              <a:ext cx="1907458" cy="54091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Starting from head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moving till “next” exists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610DB3-ECC2-4FED-A892-A27BF0790B82}"/>
              </a:ext>
            </a:extLst>
          </p:cNvPr>
          <p:cNvGrpSpPr/>
          <p:nvPr/>
        </p:nvGrpSpPr>
        <p:grpSpPr>
          <a:xfrm>
            <a:off x="4803058" y="4744244"/>
            <a:ext cx="2585884" cy="1709326"/>
            <a:chOff x="4827640" y="4650658"/>
            <a:chExt cx="2585884" cy="17093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A4DFF2-F697-431B-A3AC-F9E2C8728294}"/>
                </a:ext>
              </a:extLst>
            </p:cNvPr>
            <p:cNvSpPr/>
            <p:nvPr/>
          </p:nvSpPr>
          <p:spPr>
            <a:xfrm>
              <a:off x="4827640" y="4650658"/>
              <a:ext cx="2585884" cy="17093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98" name="Picture 2" descr="A drawing of a graph.">
              <a:extLst>
                <a:ext uri="{FF2B5EF4-FFF2-40B4-BE49-F238E27FC236}">
                  <a16:creationId xmlns:a16="http://schemas.microsoft.com/office/drawing/2014/main" id="{F6BA82DD-8EB3-4C36-8A36-A3FE536F9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230" y="4744244"/>
              <a:ext cx="2301538" cy="1522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FDA338-A4BD-4B67-AD45-D0402AB81DAD}"/>
              </a:ext>
            </a:extLst>
          </p:cNvPr>
          <p:cNvGrpSpPr/>
          <p:nvPr/>
        </p:nvGrpSpPr>
        <p:grpSpPr>
          <a:xfrm>
            <a:off x="628475" y="5174939"/>
            <a:ext cx="2301538" cy="696724"/>
            <a:chOff x="628476" y="1917637"/>
            <a:chExt cx="2301538" cy="696724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11896DEB-1962-473C-BF34-9CFB77C93593}"/>
                </a:ext>
              </a:extLst>
            </p:cNvPr>
            <p:cNvSpPr txBox="1">
              <a:spLocks/>
            </p:cNvSpPr>
            <p:nvPr/>
          </p:nvSpPr>
          <p:spPr>
            <a:xfrm>
              <a:off x="628476" y="1917637"/>
              <a:ext cx="2301538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Graph iteration: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83C2584C-A744-4443-A731-C8686EC7DADB}"/>
                </a:ext>
              </a:extLst>
            </p:cNvPr>
            <p:cNvSpPr txBox="1">
              <a:spLocks/>
            </p:cNvSpPr>
            <p:nvPr/>
          </p:nvSpPr>
          <p:spPr>
            <a:xfrm>
              <a:off x="825515" y="2307344"/>
              <a:ext cx="1907458" cy="30701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dirty="0">
                  <a:highlight>
                    <a:srgbClr val="000000"/>
                  </a:highlight>
                </a:rPr>
                <a:t>???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C9A31B-4C0E-4312-94E7-60678360DEB6}"/>
              </a:ext>
            </a:extLst>
          </p:cNvPr>
          <p:cNvGrpSpPr/>
          <p:nvPr/>
        </p:nvGrpSpPr>
        <p:grpSpPr>
          <a:xfrm>
            <a:off x="5415232" y="5202033"/>
            <a:ext cx="639543" cy="584158"/>
            <a:chOff x="5415232" y="5202033"/>
            <a:chExt cx="639543" cy="58415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1969048-201E-4B5D-8340-D2D7210B6C61}"/>
                </a:ext>
              </a:extLst>
            </p:cNvPr>
            <p:cNvSpPr/>
            <p:nvPr/>
          </p:nvSpPr>
          <p:spPr>
            <a:xfrm>
              <a:off x="5415232" y="520203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36A658-EDF2-4071-9636-C449EFB3315D}"/>
                </a:ext>
              </a:extLst>
            </p:cNvPr>
            <p:cNvSpPr/>
            <p:nvPr/>
          </p:nvSpPr>
          <p:spPr>
            <a:xfrm>
              <a:off x="5832427" y="530095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41507D-01CD-467A-A6F4-252C568F8A4D}"/>
                </a:ext>
              </a:extLst>
            </p:cNvPr>
            <p:cNvSpPr/>
            <p:nvPr/>
          </p:nvSpPr>
          <p:spPr>
            <a:xfrm>
              <a:off x="5651028" y="5563843"/>
              <a:ext cx="222348" cy="2223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BED107-F8E3-43C2-BD5C-B51504113F74}"/>
              </a:ext>
            </a:extLst>
          </p:cNvPr>
          <p:cNvGrpSpPr/>
          <p:nvPr/>
        </p:nvGrpSpPr>
        <p:grpSpPr>
          <a:xfrm>
            <a:off x="4776531" y="4764262"/>
            <a:ext cx="2597938" cy="860822"/>
            <a:chOff x="4776531" y="4764262"/>
            <a:chExt cx="2597938" cy="86082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D3A65C-79D4-45E9-BCD7-A152CDFB5A62}"/>
                </a:ext>
              </a:extLst>
            </p:cNvPr>
            <p:cNvSpPr txBox="1"/>
            <p:nvPr/>
          </p:nvSpPr>
          <p:spPr>
            <a:xfrm>
              <a:off x="4776531" y="4764262"/>
              <a:ext cx="222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423B6B-DD36-4A89-A401-CCDE98F7F9E5}"/>
                </a:ext>
              </a:extLst>
            </p:cNvPr>
            <p:cNvSpPr txBox="1"/>
            <p:nvPr/>
          </p:nvSpPr>
          <p:spPr>
            <a:xfrm>
              <a:off x="7152121" y="5255752"/>
              <a:ext cx="222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?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46BF308D-112E-4964-B668-44FFA25756A8}"/>
              </a:ext>
            </a:extLst>
          </p:cNvPr>
          <p:cNvSpPr/>
          <p:nvPr/>
        </p:nvSpPr>
        <p:spPr>
          <a:xfrm>
            <a:off x="6465570" y="5320003"/>
            <a:ext cx="403860" cy="6045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6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896DEB-1962-473C-BF34-9CFB77C93593}"/>
              </a:ext>
            </a:extLst>
          </p:cNvPr>
          <p:cNvSpPr txBox="1">
            <a:spLocks/>
          </p:cNvSpPr>
          <p:nvPr/>
        </p:nvSpPr>
        <p:spPr>
          <a:xfrm>
            <a:off x="4945231" y="1495659"/>
            <a:ext cx="2301538" cy="3897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More than one solution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8923BA-F5C9-4195-9D98-562AF4453427}"/>
              </a:ext>
            </a:extLst>
          </p:cNvPr>
          <p:cNvGrpSpPr/>
          <p:nvPr/>
        </p:nvGrpSpPr>
        <p:grpSpPr>
          <a:xfrm>
            <a:off x="1910223" y="2723842"/>
            <a:ext cx="3829050" cy="2833352"/>
            <a:chOff x="1910223" y="2723842"/>
            <a:chExt cx="3829050" cy="2833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E46118-A33F-41FA-97DB-FD4D1A39A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0223" y="2723842"/>
              <a:ext cx="3829050" cy="205739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EF7F1CF-B64D-4C1F-8B64-15A5990EB0E6}"/>
                </a:ext>
              </a:extLst>
            </p:cNvPr>
            <p:cNvSpPr txBox="1">
              <a:spLocks/>
            </p:cNvSpPr>
            <p:nvPr/>
          </p:nvSpPr>
          <p:spPr>
            <a:xfrm>
              <a:off x="2546357" y="5167487"/>
              <a:ext cx="2556782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DFS (Depth-First Search)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CCB96F-5609-4CF6-85B0-32C1A5BD8ADD}"/>
              </a:ext>
            </a:extLst>
          </p:cNvPr>
          <p:cNvGrpSpPr/>
          <p:nvPr/>
        </p:nvGrpSpPr>
        <p:grpSpPr>
          <a:xfrm>
            <a:off x="6452729" y="2723843"/>
            <a:ext cx="3714750" cy="2833351"/>
            <a:chOff x="6452729" y="2723843"/>
            <a:chExt cx="3714750" cy="28333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011F3E0-7635-4322-94B7-15384DB89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2729" y="2723843"/>
              <a:ext cx="3714750" cy="2057400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53C4E0B7-FAB1-4EA5-9E47-5B280F95DD15}"/>
                </a:ext>
              </a:extLst>
            </p:cNvPr>
            <p:cNvSpPr txBox="1">
              <a:spLocks/>
            </p:cNvSpPr>
            <p:nvPr/>
          </p:nvSpPr>
          <p:spPr>
            <a:xfrm>
              <a:off x="6958993" y="5167487"/>
              <a:ext cx="2702222" cy="3897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BFS (Breadth-First Search)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83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896DEB-1962-473C-BF34-9CFB77C93593}"/>
              </a:ext>
            </a:extLst>
          </p:cNvPr>
          <p:cNvSpPr txBox="1">
            <a:spLocks/>
          </p:cNvSpPr>
          <p:nvPr/>
        </p:nvSpPr>
        <p:spPr>
          <a:xfrm>
            <a:off x="4945231" y="1495659"/>
            <a:ext cx="2301538" cy="38970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More than one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25495-6D90-49D5-9696-8B9F3C56D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574" y="2131172"/>
            <a:ext cx="3746852" cy="41925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699B944-E0DD-4717-9595-7D4F62A6B1DF}"/>
              </a:ext>
            </a:extLst>
          </p:cNvPr>
          <p:cNvSpPr txBox="1">
            <a:spLocks/>
          </p:cNvSpPr>
          <p:nvPr/>
        </p:nvSpPr>
        <p:spPr>
          <a:xfrm>
            <a:off x="8612664" y="3485701"/>
            <a:ext cx="1514562" cy="148351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traversal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strategies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used 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demand</a:t>
            </a:r>
          </a:p>
        </p:txBody>
      </p:sp>
    </p:spTree>
    <p:extLst>
      <p:ext uri="{BB962C8B-B14F-4D97-AF65-F5344CB8AC3E}">
        <p14:creationId xmlns:p14="http://schemas.microsoft.com/office/powerpoint/2010/main" val="253665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122" name="Picture 2" descr="Structure of the Iterator design pattern">
            <a:extLst>
              <a:ext uri="{FF2B5EF4-FFF2-40B4-BE49-F238E27FC236}">
                <a16:creationId xmlns:a16="http://schemas.microsoft.com/office/drawing/2014/main" id="{2C9B23B1-89D5-4DC3-B1F7-F5F79A1A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64583"/>
            <a:ext cx="4572000" cy="4095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FD36F0-5CF5-44B0-B1A7-A2A79EFA7A70}"/>
              </a:ext>
            </a:extLst>
          </p:cNvPr>
          <p:cNvSpPr txBox="1"/>
          <p:nvPr/>
        </p:nvSpPr>
        <p:spPr>
          <a:xfrm>
            <a:off x="1391330" y="2477729"/>
            <a:ext cx="2013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Interface used by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all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iterators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65172B-BC79-4297-9471-355DBB9A5596}"/>
              </a:ext>
            </a:extLst>
          </p:cNvPr>
          <p:cNvSpPr txBox="1"/>
          <p:nvPr/>
        </p:nvSpPr>
        <p:spPr>
          <a:xfrm>
            <a:off x="8789094" y="2477729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Interface used by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all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 collections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C2378-9A53-4834-AE55-8DD1B0EBA4EC}"/>
              </a:ext>
            </a:extLst>
          </p:cNvPr>
          <p:cNvSpPr txBox="1"/>
          <p:nvPr/>
        </p:nvSpPr>
        <p:spPr>
          <a:xfrm>
            <a:off x="1452440" y="4444114"/>
            <a:ext cx="1890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Concrete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custom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iterator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C741B-5C8D-40C4-8550-D0B3F5FAE024}"/>
              </a:ext>
            </a:extLst>
          </p:cNvPr>
          <p:cNvSpPr txBox="1"/>
          <p:nvPr/>
        </p:nvSpPr>
        <p:spPr>
          <a:xfrm>
            <a:off x="8933109" y="4444114"/>
            <a:ext cx="1932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Concrete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implementation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custom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ACD42-16A2-4723-84A2-543234BA7185}"/>
              </a:ext>
            </a:extLst>
          </p:cNvPr>
          <p:cNvSpPr txBox="1"/>
          <p:nvPr/>
        </p:nvSpPr>
        <p:spPr>
          <a:xfrm>
            <a:off x="9012011" y="3202025"/>
            <a:ext cx="17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Needs to use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IIterator</a:t>
            </a:r>
          </a:p>
        </p:txBody>
      </p:sp>
    </p:spTree>
    <p:extLst>
      <p:ext uri="{BB962C8B-B14F-4D97-AF65-F5344CB8AC3E}">
        <p14:creationId xmlns:p14="http://schemas.microsoft.com/office/powerpoint/2010/main" val="190192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0" grpId="0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CA2EF14B-AB8F-42A0-A438-3DB75CF43D9D}"/>
              </a:ext>
            </a:extLst>
          </p:cNvPr>
          <p:cNvSpPr txBox="1">
            <a:spLocks/>
          </p:cNvSpPr>
          <p:nvPr/>
        </p:nvSpPr>
        <p:spPr>
          <a:xfrm>
            <a:off x="4739561" y="476655"/>
            <a:ext cx="2712877" cy="3885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highlight>
                  <a:srgbClr val="000000"/>
                </a:highlight>
              </a:rPr>
              <a:t>Implementation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7C46E-B9EC-41AE-8F2F-E56BE802FBAB}"/>
              </a:ext>
            </a:extLst>
          </p:cNvPr>
          <p:cNvSpPr txBox="1"/>
          <p:nvPr/>
        </p:nvSpPr>
        <p:spPr>
          <a:xfrm>
            <a:off x="119942" y="130209"/>
            <a:ext cx="405089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IIterator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 :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&gt;,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IDisposable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200" dirty="0">
                <a:highlight>
                  <a:srgbClr val="000000"/>
                </a:highlight>
              </a:rPr>
              <a:t> Current();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 MoveNext();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F1B2A-D7E3-41B4-93E9-2CA5819380D8}"/>
              </a:ext>
            </a:extLst>
          </p:cNvPr>
          <p:cNvSpPr txBox="1"/>
          <p:nvPr/>
        </p:nvSpPr>
        <p:spPr>
          <a:xfrm>
            <a:off x="8025439" y="112707"/>
            <a:ext cx="4050891" cy="663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50" dirty="0">
                <a:highlight>
                  <a:srgbClr val="000000"/>
                </a:highlight>
              </a:rPr>
              <a:t>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CustomIterator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: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_collection;</a:t>
            </a:r>
            <a:br>
              <a:rPr lang="en-US" sz="1250" dirty="0">
                <a:highlight>
                  <a:srgbClr val="000000"/>
                </a:highlight>
              </a:rPr>
            </a:br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CustomIterator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&gt;(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IEnumerable</a:t>
            </a:r>
            <a:r>
              <a:rPr lang="en-US" sz="1250" dirty="0">
                <a:highlight>
                  <a:srgbClr val="000000"/>
                </a:highlight>
              </a:rPr>
              <a:t>&lt;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&gt; collection)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 = collection.GetEnumerator();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50" dirty="0">
                <a:highlight>
                  <a:srgbClr val="000000"/>
                </a:highlight>
              </a:rPr>
              <a:t> Current()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._collection.Current;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250" dirty="0">
                <a:highlight>
                  <a:srgbClr val="000000"/>
                </a:highlight>
              </a:rPr>
              <a:t> MoveNext()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50" dirty="0">
                <a:highlight>
                  <a:srgbClr val="000000"/>
                </a:highlight>
              </a:rPr>
              <a:t> (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 !=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250" dirty="0">
                <a:highlight>
                  <a:srgbClr val="000000"/>
                </a:highlight>
              </a:rPr>
              <a:t>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250" dirty="0">
                <a:highlight>
                  <a:srgbClr val="000000"/>
                </a:highlight>
              </a:rPr>
              <a:t> (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50" dirty="0">
                <a:highlight>
                  <a:srgbClr val="000000"/>
                </a:highlight>
              </a:rPr>
              <a:t>._collection.MoveNext())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{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50" dirty="0">
                <a:highlight>
                  <a:srgbClr val="000000"/>
                </a:highlight>
              </a:rPr>
              <a:t>;  </a:t>
            </a:r>
            <a:r>
              <a:rPr lang="en-US" sz="125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Now, you need to use Current()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    }</a:t>
            </a:r>
            <a:br>
              <a:rPr lang="en-US" sz="1250" dirty="0">
                <a:highlight>
                  <a:srgbClr val="000000"/>
                </a:highlight>
              </a:rPr>
            </a:br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        Dispose();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    }        </a:t>
            </a:r>
          </a:p>
          <a:p>
            <a:endParaRPr lang="en-US" sz="1250" dirty="0">
              <a:highlight>
                <a:srgbClr val="000000"/>
              </a:highlight>
            </a:endParaRPr>
          </a:p>
          <a:p>
            <a:r>
              <a:rPr lang="en-US" sz="1250" dirty="0">
                <a:highlight>
                  <a:srgbClr val="000000"/>
                </a:highlight>
              </a:rPr>
              <a:t>    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false</a:t>
            </a:r>
            <a:r>
              <a:rPr lang="en-US" sz="1250" dirty="0">
                <a:highlight>
                  <a:srgbClr val="000000"/>
                </a:highlight>
              </a:rPr>
              <a:t>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50" dirty="0">
                <a:highlight>
                  <a:srgbClr val="000000"/>
                </a:highlight>
              </a:rPr>
              <a:t> </a:t>
            </a:r>
            <a:r>
              <a:rPr lang="en-US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50" dirty="0">
                <a:highlight>
                  <a:srgbClr val="000000"/>
                </a:highlight>
              </a:rPr>
              <a:t> Dispose()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{</a:t>
            </a:r>
          </a:p>
          <a:p>
            <a:r>
              <a:rPr lang="fr-FR" sz="125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fr-FR" sz="1250" dirty="0">
                <a:highlight>
                  <a:srgbClr val="000000"/>
                </a:highlight>
              </a:rPr>
              <a:t>._collection?.Dispose();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5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9B0C88-379E-410F-866E-7D0E1E74FFBA}"/>
              </a:ext>
            </a:extLst>
          </p:cNvPr>
          <p:cNvGrpSpPr/>
          <p:nvPr/>
        </p:nvGrpSpPr>
        <p:grpSpPr>
          <a:xfrm>
            <a:off x="1147187" y="2589524"/>
            <a:ext cx="5751871" cy="4155768"/>
            <a:chOff x="1700567" y="2143248"/>
            <a:chExt cx="5751871" cy="415576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5C7013-9898-4971-87F4-EEE0D3957A62}"/>
                </a:ext>
              </a:extLst>
            </p:cNvPr>
            <p:cNvSpPr txBox="1"/>
            <p:nvPr/>
          </p:nvSpPr>
          <p:spPr>
            <a:xfrm>
              <a:off x="1700567" y="2636475"/>
              <a:ext cx="5751871" cy="3662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static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600" dirty="0">
                  <a:highlight>
                    <a:srgbClr val="000000"/>
                  </a:highlight>
                </a:rPr>
                <a:t> Main()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Collection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numbers =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List</a:t>
              </a:r>
              <a:r>
                <a:rPr lang="en-US" sz="1600" dirty="0">
                  <a:highlight>
                    <a:srgbClr val="000000"/>
                  </a:highlight>
                </a:rPr>
                <a:t>&lt;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</a:t>
              </a:r>
              <a:r>
                <a:rPr lang="en-US" sz="1600" dirty="0">
                  <a:highlight>
                    <a:srgbClr val="000000"/>
                  </a:highlight>
                </a:rPr>
                <a:t>&gt; {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1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2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3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4</a:t>
              </a:r>
              <a:r>
                <a:rPr lang="en-US" sz="1600" dirty="0">
                  <a:highlight>
                    <a:srgbClr val="000000"/>
                  </a:highlight>
                </a:rPr>
                <a:t>, </a:t>
              </a:r>
              <a:r>
                <a:rPr 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5</a:t>
              </a:r>
              <a:r>
                <a:rPr lang="en-US" sz="1600" dirty="0">
                  <a:highlight>
                    <a:srgbClr val="000000"/>
                  </a:highlight>
                </a:rPr>
                <a:t> };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Iterator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iterableNumbers =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600" dirty="0">
                  <a:highlight>
                    <a:srgbClr val="000000"/>
                  </a:highlight>
                </a:rPr>
                <a:t>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CustomIterator</a:t>
              </a:r>
              <a:r>
                <a:rPr lang="en-US" sz="1600" dirty="0">
                  <a:highlight>
                    <a:srgbClr val="000000"/>
                  </a:highlight>
                </a:rPr>
                <a:t>(numbers);</a:t>
              </a:r>
            </a:p>
            <a:p>
              <a:endParaRPr lang="en-US" sz="1600" dirty="0">
                <a:highlight>
                  <a:srgbClr val="000000"/>
                </a:highlight>
              </a:endParaRP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Iterating not over “numbers” but internal “_collection”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foreach</a:t>
              </a:r>
              <a:r>
                <a:rPr lang="en-US" sz="1600" dirty="0">
                  <a:highlight>
                    <a:srgbClr val="000000"/>
                  </a:highlight>
                </a:rPr>
                <a:t> (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600" dirty="0">
                  <a:highlight>
                    <a:srgbClr val="000000"/>
                  </a:highlight>
                </a:rPr>
                <a:t> number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</a:t>
              </a:r>
              <a:r>
                <a:rPr lang="en-US" sz="1600" dirty="0">
                  <a:highlight>
                    <a:srgbClr val="000000"/>
                  </a:highlight>
                </a:rPr>
                <a:t> iterableNumbers)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    </a:t>
              </a: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Console</a:t>
              </a:r>
              <a:r>
                <a:rPr lang="en-US" sz="1600" dirty="0">
                  <a:highlight>
                    <a:srgbClr val="000000"/>
                  </a:highlight>
                </a:rPr>
                <a:t>.WriteLine(number);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    }</a:t>
              </a:r>
            </a:p>
            <a:p>
              <a:r>
                <a:rPr lang="en-US" sz="1600" dirty="0">
                  <a:highlight>
                    <a:srgbClr val="000000"/>
                  </a:highlight>
                </a:rPr>
                <a:t>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8A5395-CCC6-48C8-9BD8-289CDD0ABDA6}"/>
                </a:ext>
              </a:extLst>
            </p:cNvPr>
            <p:cNvSpPr txBox="1"/>
            <p:nvPr/>
          </p:nvSpPr>
          <p:spPr>
            <a:xfrm>
              <a:off x="4124218" y="2143248"/>
              <a:ext cx="904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</a:t>
              </a:r>
              <a:r>
                <a:rPr lang="en-US" sz="1600" dirty="0">
                  <a:highlight>
                    <a:srgbClr val="000000"/>
                  </a:highlight>
                </a:rPr>
                <a:t>: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13F6DF-1C44-4B49-A767-9403CCDEC58A}"/>
              </a:ext>
            </a:extLst>
          </p:cNvPr>
          <p:cNvSpPr txBox="1"/>
          <p:nvPr/>
        </p:nvSpPr>
        <p:spPr>
          <a:xfrm>
            <a:off x="4734024" y="989134"/>
            <a:ext cx="271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000000"/>
                </a:highlight>
              </a:rPr>
              <a:t>NOTE:</a:t>
            </a:r>
            <a:r>
              <a:rPr lang="en-US" sz="1200" dirty="0">
                <a:highlight>
                  <a:srgbClr val="000000"/>
                </a:highlight>
              </a:rPr>
              <a:t> This is only a conceptual example.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Writing custom iterator for built-in </a:t>
            </a:r>
            <a:r>
              <a:rPr lang="en-US" sz="1200" b="1" dirty="0">
                <a:highlight>
                  <a:srgbClr val="000000"/>
                </a:highlight>
              </a:rPr>
              <a:t>List</a:t>
            </a:r>
            <a:r>
              <a:rPr lang="en-US" sz="1200" dirty="0">
                <a:highlight>
                  <a:srgbClr val="000000"/>
                </a:highlight>
              </a:rPr>
              <a:t> is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completely redundant.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A75D2B-D3DA-4520-8EEF-8D0421EBC30E}"/>
              </a:ext>
            </a:extLst>
          </p:cNvPr>
          <p:cNvGrpSpPr/>
          <p:nvPr/>
        </p:nvGrpSpPr>
        <p:grpSpPr>
          <a:xfrm>
            <a:off x="6899058" y="1752256"/>
            <a:ext cx="3098302" cy="1325624"/>
            <a:chOff x="7163218" y="1554691"/>
            <a:chExt cx="3098302" cy="132562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1C2A55-DCEF-4813-A3D4-7B5A275BA7B2}"/>
                </a:ext>
              </a:extLst>
            </p:cNvPr>
            <p:cNvSpPr/>
            <p:nvPr/>
          </p:nvSpPr>
          <p:spPr>
            <a:xfrm>
              <a:off x="8605520" y="1638204"/>
              <a:ext cx="1260000" cy="29464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DBE19D-B71B-4CD9-8C76-36F41F792F23}"/>
                </a:ext>
              </a:extLst>
            </p:cNvPr>
            <p:cNvSpPr/>
            <p:nvPr/>
          </p:nvSpPr>
          <p:spPr>
            <a:xfrm>
              <a:off x="8605520" y="2585675"/>
              <a:ext cx="1656000" cy="29464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6879CF-ED3E-41B7-A408-2F8722B3CA91}"/>
                </a:ext>
              </a:extLst>
            </p:cNvPr>
            <p:cNvSpPr txBox="1"/>
            <p:nvPr/>
          </p:nvSpPr>
          <p:spPr>
            <a:xfrm>
              <a:off x="7163218" y="1554691"/>
              <a:ext cx="1145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Required</a:t>
              </a:r>
              <a: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by</a:t>
              </a:r>
              <a:b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pl-P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IEnumerator</a:t>
              </a:r>
              <a:endParaRPr lang="en-US" sz="12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DB7F45-D082-4222-A512-32167015C2A7}"/>
              </a:ext>
            </a:extLst>
          </p:cNvPr>
          <p:cNvGrpSpPr/>
          <p:nvPr/>
        </p:nvGrpSpPr>
        <p:grpSpPr>
          <a:xfrm>
            <a:off x="4850482" y="2930560"/>
            <a:ext cx="3490878" cy="3261446"/>
            <a:chOff x="4850482" y="2930560"/>
            <a:chExt cx="3490878" cy="326144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2CD115-6878-48B5-993D-7CCBE7780B19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4886632" y="2930560"/>
              <a:ext cx="3454728" cy="2516512"/>
            </a:xfrm>
            <a:prstGeom prst="bentConnector3">
              <a:avLst>
                <a:gd name="adj1" fmla="val 82445"/>
              </a:avLst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C1442F-324F-4196-B1E4-FB55EDDFA7D7}"/>
                </a:ext>
              </a:extLst>
            </p:cNvPr>
            <p:cNvSpPr txBox="1"/>
            <p:nvPr/>
          </p:nvSpPr>
          <p:spPr>
            <a:xfrm>
              <a:off x="4850482" y="5545675"/>
              <a:ext cx="2969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However, you can implement this method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in a way to iterate over a given collection in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a reversed order or skipping every 2</a:t>
              </a:r>
              <a:r>
                <a:rPr lang="en-US" sz="1200" b="1" baseline="30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nd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value</a:t>
              </a:r>
              <a:endParaRPr lang="en-US" sz="12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1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04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375346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dirty="0">
                <a:highlight>
                  <a:srgbClr val="000000"/>
                </a:highlight>
              </a:rPr>
              <a:t>.</a:t>
            </a:r>
            <a:r>
              <a:rPr lang="pl-PL" dirty="0">
                <a:highlight>
                  <a:srgbClr val="000000"/>
                </a:highlight>
              </a:rPr>
              <a:t>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without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instance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5577021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Working with </a:t>
            </a:r>
            <a:r>
              <a:rPr lang="en-US" b="1" dirty="0">
                <a:highlight>
                  <a:srgbClr val="000000"/>
                </a:highlight>
              </a:rPr>
              <a:t>other</a:t>
            </a:r>
            <a:r>
              <a:rPr lang="pl-PL" b="1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design patterns</a:t>
            </a:r>
            <a:r>
              <a:rPr lang="pl-PL" b="1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3A160D17-4EBE-40AA-B3F4-4392CC0A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Ienumerator Methods: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D5B2BD-E7AB-46B1-A114-F94C3BD09C4D}"/>
              </a:ext>
            </a:extLst>
          </p:cNvPr>
          <p:cNvSpPr txBox="1">
            <a:spLocks/>
          </p:cNvSpPr>
          <p:nvPr/>
        </p:nvSpPr>
        <p:spPr>
          <a:xfrm>
            <a:off x="4547419" y="3429000"/>
            <a:ext cx="3097161" cy="15877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(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dirty="0">
                <a:highlight>
                  <a:srgbClr val="000000"/>
                </a:highlight>
              </a:rPr>
              <a:t> item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</a:t>
            </a:r>
            <a:r>
              <a:rPr lang="en-US" dirty="0">
                <a:highlight>
                  <a:srgbClr val="000000"/>
                </a:highlight>
              </a:rPr>
              <a:t> items)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  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Some operation on “item”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481B11-02AE-4BD7-9CE9-44B5102FC4BB}"/>
              </a:ext>
            </a:extLst>
          </p:cNvPr>
          <p:cNvSpPr txBox="1">
            <a:spLocks/>
          </p:cNvSpPr>
          <p:nvPr/>
        </p:nvSpPr>
        <p:spPr>
          <a:xfrm>
            <a:off x="334296" y="1467464"/>
            <a:ext cx="3598607" cy="17673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is nothing else than just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 “</a:t>
            </a:r>
            <a:r>
              <a:rPr lang="en-US" b="1" dirty="0">
                <a:highlight>
                  <a:srgbClr val="000000"/>
                </a:highlight>
              </a:rPr>
              <a:t>syntax sugar</a:t>
            </a:r>
            <a:r>
              <a:rPr lang="en-US" dirty="0">
                <a:highlight>
                  <a:srgbClr val="000000"/>
                </a:highlight>
              </a:rPr>
              <a:t>” to use iterator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associated with a given collection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a more convenient way than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(even, if there is no index structure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behind 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</a:t>
            </a:r>
            <a:r>
              <a:rPr lang="en-US" dirty="0">
                <a:highlight>
                  <a:srgbClr val="000000"/>
                </a:highlight>
              </a:rPr>
              <a:t> is not allowed)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659F90D-970B-4A1D-A55C-A9811EC459A0}"/>
              </a:ext>
            </a:extLst>
          </p:cNvPr>
          <p:cNvSpPr txBox="1">
            <a:spLocks/>
          </p:cNvSpPr>
          <p:nvPr/>
        </p:nvSpPr>
        <p:spPr>
          <a:xfrm>
            <a:off x="334296" y="3781425"/>
            <a:ext cx="3598607" cy="211793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Foreach</a:t>
            </a:r>
            <a:r>
              <a:rPr lang="en-US" dirty="0">
                <a:highlight>
                  <a:srgbClr val="000000"/>
                </a:highlight>
              </a:rPr>
              <a:t> is using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methods (</a:t>
            </a:r>
            <a:r>
              <a:rPr lang="en-US" b="1" dirty="0">
                <a:highlight>
                  <a:srgbClr val="000000"/>
                </a:highlight>
              </a:rPr>
              <a:t>Current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highlight>
                  <a:srgbClr val="000000"/>
                </a:highlight>
              </a:rPr>
              <a:t>MoveNext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0" indent="0" algn="ctr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IEnumerator</a:t>
            </a:r>
            <a:r>
              <a:rPr lang="en-US" dirty="0">
                <a:highlight>
                  <a:srgbClr val="000000"/>
                </a:highlight>
              </a:rPr>
              <a:t> is an </a:t>
            </a:r>
            <a:r>
              <a:rPr lang="en-US" b="1" dirty="0">
                <a:highlight>
                  <a:srgbClr val="000000"/>
                </a:highlight>
              </a:rPr>
              <a:t>interface</a:t>
            </a:r>
            <a:r>
              <a:rPr lang="en-US" dirty="0">
                <a:highlight>
                  <a:srgbClr val="000000"/>
                </a:highlight>
              </a:rPr>
              <a:t> 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by those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IEnumerable</a:t>
            </a:r>
            <a:r>
              <a:rPr lang="en-US" dirty="0">
                <a:highlight>
                  <a:srgbClr val="000000"/>
                </a:highlight>
              </a:rPr>
              <a:t> collections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be iterated through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AEB56D-BFD4-4DE6-B0E1-43F0A0AA19E8}"/>
              </a:ext>
            </a:extLst>
          </p:cNvPr>
          <p:cNvGrpSpPr/>
          <p:nvPr/>
        </p:nvGrpSpPr>
        <p:grpSpPr>
          <a:xfrm>
            <a:off x="6764597" y="1540367"/>
            <a:ext cx="4621158" cy="1888632"/>
            <a:chOff x="6764597" y="1540367"/>
            <a:chExt cx="4621158" cy="1888632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09CA9649-AAE1-410E-A5A3-2DEA8276897B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26657" cy="68372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1. </a:t>
              </a:r>
              <a:r>
                <a:rPr lang="en-US" b="1" dirty="0">
                  <a:highlight>
                    <a:srgbClr val="000000"/>
                  </a:highlight>
                </a:rPr>
                <a:t>GetEnumerator()</a:t>
              </a:r>
              <a:r>
                <a:rPr lang="en-US" dirty="0">
                  <a:highlight>
                    <a:srgbClr val="000000"/>
                  </a:highlight>
                </a:rPr>
                <a:t> method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is called </a:t>
              </a:r>
              <a:r>
                <a:rPr lang="en-US" u="sng" dirty="0">
                  <a:highlight>
                    <a:srgbClr val="000000"/>
                  </a:highlight>
                </a:rPr>
                <a:t>on a given collection</a:t>
              </a:r>
            </a:p>
          </p:txBody>
        </p:sp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A25B6844-26DF-4765-A37C-CE38C08B0B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69657" y="1839558"/>
              <a:ext cx="1684381" cy="1494502"/>
            </a:xfrm>
            <a:prstGeom prst="bentConnector3">
              <a:avLst>
                <a:gd name="adj1" fmla="val -201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E1A1EC-3753-413C-A4F9-2E961E7FFA2A}"/>
              </a:ext>
            </a:extLst>
          </p:cNvPr>
          <p:cNvGrpSpPr/>
          <p:nvPr/>
        </p:nvGrpSpPr>
        <p:grpSpPr>
          <a:xfrm>
            <a:off x="6356560" y="2290497"/>
            <a:ext cx="5068524" cy="1691568"/>
            <a:chOff x="6356560" y="1540367"/>
            <a:chExt cx="5068524" cy="1691568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DFDE2C10-4726-4435-AA47-51538EA94D83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65986" cy="169156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</a:t>
              </a:r>
              <a:r>
                <a:rPr lang="en-US" b="1" dirty="0">
                  <a:highlight>
                    <a:srgbClr val="000000"/>
                  </a:highlight>
                </a:rPr>
                <a:t>MoveNext()</a:t>
              </a:r>
              <a:r>
                <a:rPr lang="en-US" dirty="0">
                  <a:highlight>
                    <a:srgbClr val="000000"/>
                  </a:highlight>
                </a:rPr>
                <a:t> method is called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from retrieved 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</a:t>
              </a:r>
              <a:r>
                <a:rPr lang="pl-PL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E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numerator</a:t>
              </a:r>
              <a:br>
                <a:rPr lang="en-US" dirty="0">
                  <a:highlight>
                    <a:srgbClr val="000000"/>
                  </a:highlight>
                </a:rPr>
              </a:br>
              <a:br>
                <a:rPr lang="en-US" sz="1000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</a:t>
              </a:r>
              <a:r>
                <a:rPr lang="en-US" sz="1400" dirty="0">
                  <a:highlight>
                    <a:srgbClr val="000000"/>
                  </a:highlight>
                </a:rPr>
                <a:t>If </a:t>
              </a:r>
              <a:r>
                <a:rPr lang="en-US" sz="1400" dirty="0">
                  <a:highlight>
                    <a:srgbClr val="C0C0C0"/>
                  </a:highlight>
                </a:rPr>
                <a:t>bool MoveNext()</a:t>
              </a:r>
              <a:r>
                <a:rPr lang="en-US" sz="1400" dirty="0">
                  <a:highlight>
                    <a:srgbClr val="000000"/>
                  </a:highlight>
                </a:rPr>
                <a:t> method will return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false</a:t>
              </a:r>
              <a:r>
                <a:rPr lang="en-US" sz="1400" dirty="0">
                  <a:highlight>
                    <a:srgbClr val="000000"/>
                  </a:highlight>
                </a:rPr>
                <a:t>, then the loop will be terminated</a:t>
              </a:r>
              <a:endParaRPr lang="en-US" u="sng" dirty="0">
                <a:highlight>
                  <a:srgbClr val="000000"/>
                </a:highlight>
              </a:endParaRP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322085B4-40A0-417A-A2F5-09C83746A0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56560" y="1748092"/>
              <a:ext cx="1902540" cy="930778"/>
            </a:xfrm>
            <a:prstGeom prst="bentConnector2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A4BF1D-2991-475E-8614-4F2DC1E4E1F4}"/>
              </a:ext>
            </a:extLst>
          </p:cNvPr>
          <p:cNvGrpSpPr/>
          <p:nvPr/>
        </p:nvGrpSpPr>
        <p:grpSpPr>
          <a:xfrm>
            <a:off x="6005061" y="3783396"/>
            <a:ext cx="5380694" cy="1889817"/>
            <a:chOff x="6044390" y="1486726"/>
            <a:chExt cx="5380694" cy="1889817"/>
          </a:xfrm>
        </p:grpSpPr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7CF95457-287A-4D88-BDE4-6A52BB0DD14A}"/>
                </a:ext>
              </a:extLst>
            </p:cNvPr>
            <p:cNvSpPr txBox="1">
              <a:spLocks/>
            </p:cNvSpPr>
            <p:nvPr/>
          </p:nvSpPr>
          <p:spPr>
            <a:xfrm>
              <a:off x="8259098" y="1540367"/>
              <a:ext cx="3165986" cy="183617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</a:t>
              </a: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. </a:t>
              </a:r>
              <a:r>
                <a:rPr lang="en-US" b="1" dirty="0">
                  <a:highlight>
                    <a:srgbClr val="000000"/>
                  </a:highlight>
                </a:rPr>
                <a:t>Current</a:t>
              </a:r>
              <a:r>
                <a:rPr lang="en-US" dirty="0">
                  <a:highlight>
                    <a:srgbClr val="000000"/>
                  </a:highlight>
                </a:rPr>
                <a:t> property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of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retrieved</a:t>
              </a:r>
              <a:br>
                <a:rPr lang="pl-PL" dirty="0">
                  <a:highlight>
                    <a:srgbClr val="000000"/>
                  </a:highlight>
                </a:rPr>
              </a:br>
              <a:r>
                <a:rPr lang="pl-PL" dirty="0">
                  <a:highlight>
                    <a:srgbClr val="000000"/>
                  </a:highlight>
                </a:rPr>
                <a:t>     </a:t>
              </a:r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IEnumerator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is</a:t>
              </a:r>
              <a:r>
                <a:rPr lang="pl-PL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highlight>
                    <a:srgbClr val="000000"/>
                  </a:highlight>
                </a:rPr>
                <a:t>peeked now</a:t>
              </a:r>
              <a:br>
                <a:rPr lang="en-US" dirty="0">
                  <a:highlight>
                    <a:srgbClr val="000000"/>
                  </a:highlight>
                </a:rPr>
              </a:br>
              <a:br>
                <a:rPr lang="en-US" sz="1000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    </a:t>
              </a:r>
              <a:r>
                <a:rPr lang="en-US" sz="1400" dirty="0">
                  <a:highlight>
                    <a:srgbClr val="000000"/>
                  </a:highlight>
                </a:rPr>
                <a:t>The recently browsed element will be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returned and assigned to internal var-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</a:t>
              </a:r>
              <a:r>
                <a:rPr lang="en-US" sz="1400" dirty="0" err="1">
                  <a:highlight>
                    <a:srgbClr val="000000"/>
                  </a:highlight>
                </a:rPr>
                <a:t>iable</a:t>
              </a:r>
              <a:r>
                <a:rPr lang="en-US" sz="1400" dirty="0">
                  <a:highlight>
                    <a:srgbClr val="000000"/>
                  </a:highlight>
                </a:rPr>
                <a:t> (that’s why we are declaring var-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      </a:t>
              </a:r>
              <a:r>
                <a:rPr lang="en-US" sz="1400" dirty="0" err="1">
                  <a:highlight>
                    <a:srgbClr val="000000"/>
                  </a:highlight>
                </a:rPr>
                <a:t>iables</a:t>
              </a:r>
              <a:r>
                <a:rPr lang="en-US" sz="1400" dirty="0">
                  <a:highlight>
                    <a:srgbClr val="000000"/>
                  </a:highlight>
                </a:rPr>
                <a:t> inside of the foreach loops)</a:t>
              </a:r>
              <a:endParaRPr lang="en-US" u="sng" dirty="0"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8ECBB6D0-D3E4-415A-9057-B88039EED3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44390" y="1486726"/>
              <a:ext cx="2214721" cy="261372"/>
            </a:xfrm>
            <a:prstGeom prst="bentConnector2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9D213B4-B15C-4396-BD9E-6C2E88CB5EFD}"/>
              </a:ext>
            </a:extLst>
          </p:cNvPr>
          <p:cNvSpPr txBox="1">
            <a:spLocks/>
          </p:cNvSpPr>
          <p:nvPr/>
        </p:nvSpPr>
        <p:spPr>
          <a:xfrm>
            <a:off x="8182921" y="5734791"/>
            <a:ext cx="3165986" cy="99118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4. </a:t>
            </a:r>
            <a:r>
              <a:rPr lang="en-US" dirty="0">
                <a:highlight>
                  <a:srgbClr val="000000"/>
                </a:highlight>
              </a:rPr>
              <a:t>Depends on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dirty="0">
                <a:highlight>
                  <a:srgbClr val="000000"/>
                </a:highlight>
              </a:rPr>
              <a:t>/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false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  state of </a:t>
            </a:r>
            <a:r>
              <a:rPr lang="en-US" b="1" dirty="0">
                <a:highlight>
                  <a:srgbClr val="000000"/>
                </a:highlight>
              </a:rPr>
              <a:t>MoveNext()</a:t>
            </a:r>
            <a:r>
              <a:rPr lang="en-US" dirty="0">
                <a:highlight>
                  <a:srgbClr val="000000"/>
                </a:highlight>
              </a:rPr>
              <a:t> method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  the loop will continue or not</a:t>
            </a:r>
            <a:endParaRPr lang="en-US" u="sng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3763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1" grpId="1"/>
      <p:bldP spid="12" grpId="0"/>
      <p:bldP spid="12" grpId="1"/>
      <p:bldP spid="38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 Method</a:t>
            </a:r>
            <a:r>
              <a:rPr lang="en-US" dirty="0">
                <a:highlight>
                  <a:srgbClr val="000000"/>
                </a:highlight>
              </a:rPr>
              <a:t> or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Strategy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control which custom iterator should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used with a specific custom collection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5BC90B-4902-4E81-A17B-D02BE5415A9C}"/>
              </a:ext>
            </a:extLst>
          </p:cNvPr>
          <p:cNvSpPr txBox="1">
            <a:spLocks/>
          </p:cNvSpPr>
          <p:nvPr/>
        </p:nvSpPr>
        <p:spPr>
          <a:xfrm>
            <a:off x="522288" y="3949621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Memento</a:t>
            </a:r>
            <a:r>
              <a:rPr lang="en-US" dirty="0">
                <a:highlight>
                  <a:srgbClr val="000000"/>
                </a:highlight>
              </a:rPr>
              <a:t> design pattern would allow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preserve the current iteration state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case of rolling it back a bit later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A07DB8-7478-4D9C-BB76-69916573DD6D}"/>
              </a:ext>
            </a:extLst>
          </p:cNvPr>
          <p:cNvSpPr txBox="1">
            <a:spLocks/>
          </p:cNvSpPr>
          <p:nvPr/>
        </p:nvSpPr>
        <p:spPr>
          <a:xfrm>
            <a:off x="7705212" y="3949620"/>
            <a:ext cx="4039747" cy="72305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700" dirty="0">
                <a:highlight>
                  <a:srgbClr val="000000"/>
                </a:highlight>
              </a:rPr>
              <a:t>Using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Visitor</a:t>
            </a:r>
            <a:r>
              <a:rPr lang="en-US" sz="1700" dirty="0">
                <a:highlight>
                  <a:srgbClr val="000000"/>
                </a:highlight>
              </a:rPr>
              <a:t> design pattern and additional</a:t>
            </a:r>
            <a:br>
              <a:rPr lang="en-US" sz="1700" dirty="0">
                <a:highlight>
                  <a:srgbClr val="000000"/>
                </a:highlight>
              </a:rPr>
            </a:br>
            <a:r>
              <a:rPr lang="en-US" sz="1700" dirty="0">
                <a:highlight>
                  <a:srgbClr val="000000"/>
                </a:highlight>
              </a:rPr>
              <a:t>operation can be executed on the currently</a:t>
            </a:r>
            <a:br>
              <a:rPr lang="en-US" sz="1700" dirty="0">
                <a:highlight>
                  <a:srgbClr val="000000"/>
                </a:highlight>
              </a:rPr>
            </a:br>
            <a:r>
              <a:rPr lang="en-US" sz="1700" dirty="0">
                <a:highlight>
                  <a:srgbClr val="000000"/>
                </a:highlight>
              </a:rPr>
              <a:t>iterated element (regardless it’s type)</a:t>
            </a:r>
          </a:p>
        </p:txBody>
      </p:sp>
    </p:spTree>
    <p:extLst>
      <p:ext uri="{BB962C8B-B14F-4D97-AF65-F5344CB8AC3E}">
        <p14:creationId xmlns:p14="http://schemas.microsoft.com/office/powerpoint/2010/main" val="25394557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Always implement the most basic methods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like </a:t>
            </a:r>
            <a:r>
              <a:rPr lang="en-US" sz="2000" b="1" cap="none" dirty="0">
                <a:solidFill>
                  <a:schemeClr val="bg1"/>
                </a:solidFill>
              </a:rPr>
              <a:t>Count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GetEnumerator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MoveNext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Current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Clear</a:t>
            </a:r>
            <a:r>
              <a:rPr lang="en-US" sz="2000" cap="none" dirty="0">
                <a:solidFill>
                  <a:schemeClr val="bg1"/>
                </a:solidFill>
              </a:rPr>
              <a:t>(), </a:t>
            </a:r>
            <a:r>
              <a:rPr lang="en-US" sz="2000" b="1" cap="none" dirty="0">
                <a:solidFill>
                  <a:schemeClr val="bg1"/>
                </a:solidFill>
              </a:rPr>
              <a:t>ToString</a:t>
            </a:r>
            <a:r>
              <a:rPr lang="en-US" sz="2000" cap="none" dirty="0">
                <a:solidFill>
                  <a:schemeClr val="bg1"/>
                </a:solidFill>
              </a:rPr>
              <a:t>(), to ensure that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custom iterator (wrapper) class will behave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like a real collection – not only in foreach.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166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Singleton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final, concrete implementations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1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2a. Abstract Factory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Simplifies creation </a:t>
            </a:r>
            <a:r>
              <a:rPr lang="en-US" sz="1800" cap="none" dirty="0">
                <a:highlight>
                  <a:srgbClr val="000000"/>
                </a:highlight>
              </a:rPr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models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creation process of a specific objects is managed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specialized </a:t>
            </a:r>
            <a:r>
              <a:rPr lang="en-US" sz="1800" cap="none" dirty="0">
                <a:highlight>
                  <a:srgbClr val="000000"/>
                </a:highlight>
              </a:rPr>
              <a:t>(</a:t>
            </a:r>
            <a:r>
              <a:rPr lang="en-US" sz="1800" b="1" cap="none" dirty="0">
                <a:highlight>
                  <a:srgbClr val="000000"/>
                </a:highlight>
              </a:rPr>
              <a:t>concrete</a:t>
            </a:r>
            <a:r>
              <a:rPr lang="en-US" sz="1800" cap="none" dirty="0">
                <a:highlight>
                  <a:srgbClr val="000000"/>
                </a:highlight>
              </a:rPr>
              <a:t>) factory class. The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extended</a:t>
            </a:r>
            <a:r>
              <a:rPr lang="en-US" sz="1800" cap="none" dirty="0">
                <a:highlight>
                  <a:srgbClr val="000000"/>
                </a:highlight>
              </a:rPr>
              <a:t> easily for unlimited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creation possibilities (following: </a:t>
            </a:r>
            <a:r>
              <a:rPr lang="en-US" sz="1800" b="1" cap="none" dirty="0">
                <a:highlight>
                  <a:srgbClr val="000000"/>
                </a:highlight>
              </a:rPr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</a:t>
            </a:r>
            <a:r>
              <a:rPr lang="en-US" sz="1800" b="1" cap="none" dirty="0">
                <a:highlight>
                  <a:srgbClr val="000000"/>
                </a:highlight>
              </a:rPr>
              <a:t>LID Principles</a:t>
            </a:r>
            <a:r>
              <a:rPr lang="en-US" sz="1800" cap="none" dirty="0">
                <a:highlight>
                  <a:srgbClr val="000000"/>
                </a:highlight>
              </a:rPr>
              <a:t>).</a:t>
            </a:r>
          </a:p>
          <a:p>
            <a:pPr algn="ctr"/>
            <a:endParaRPr lang="en-US" sz="1800" cap="none" dirty="0">
              <a:highlight>
                <a:srgbClr val="000000"/>
              </a:highlight>
            </a:endParaRP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 descr="Abstract Factory&amp;nbsp;pattern">
            <a:extLst>
              <a:ext uri="{FF2B5EF4-FFF2-40B4-BE49-F238E27FC236}">
                <a16:creationId xmlns:a16="http://schemas.microsoft.com/office/drawing/2014/main" id="{131D7F86-3B98-4D33-BFDB-D0E93BCF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way to create objects: </a:t>
            </a:r>
            <a:r>
              <a:rPr lang="en-US" dirty="0">
                <a:highlight>
                  <a:srgbClr val="000000"/>
                </a:highlight>
              </a:rPr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member about all of the initialization steps – only using a single method.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Easier to handle models: </a:t>
            </a:r>
            <a:r>
              <a:rPr lang="en-US" dirty="0">
                <a:highlight>
                  <a:srgbClr val="000000"/>
                </a:highlight>
              </a:rPr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>
                <a:highlight>
                  <a:srgbClr val="000000"/>
                </a:highlight>
              </a:rPr>
              <a:t>It is also easier to find and differentiate specific implementations and base, shared code.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Keeps the architecture clean:</a:t>
            </a:r>
            <a:r>
              <a:rPr lang="en-US" dirty="0">
                <a:highlight>
                  <a:srgbClr val="000000"/>
                </a:highlight>
              </a:rPr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>
                <a:highlight>
                  <a:srgbClr val="000000"/>
                </a:highlight>
              </a:rPr>
              <a:t>only extends (updates) an already existing implementation – changing is not needed.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Makes the code look better:</a:t>
            </a:r>
            <a:r>
              <a:rPr lang="en-US" dirty="0">
                <a:highlight>
                  <a:srgbClr val="000000"/>
                </a:highlight>
              </a:rPr>
              <a:t> Using single statements (usually “</a:t>
            </a:r>
            <a:r>
              <a:rPr lang="en-US" b="1" dirty="0">
                <a:highlight>
                  <a:srgbClr val="000000"/>
                </a:highlight>
              </a:rPr>
              <a:t>Create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or “</a:t>
            </a:r>
            <a:r>
              <a:rPr lang="en-US" b="1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dirty="0" err="1">
                <a:highlight>
                  <a:srgbClr val="000000"/>
                </a:highlight>
              </a:rPr>
              <a:t>xyz</a:t>
            </a:r>
            <a:r>
              <a:rPr lang="en-US" dirty="0">
                <a:highlight>
                  <a:srgbClr val="000000"/>
                </a:highlight>
              </a:rPr>
              <a:t>)” methods) are way cleaner,</a:t>
            </a:r>
          </a:p>
          <a:p>
            <a:pPr marL="2867025" indent="0">
              <a:buNone/>
            </a:pPr>
            <a:r>
              <a:rPr lang="en-US" dirty="0">
                <a:highlight>
                  <a:srgbClr val="000000"/>
                </a:highlight>
              </a:rPr>
              <a:t>easier to understand and more elegant to use, than a full, long </a:t>
            </a:r>
            <a:r>
              <a:rPr lang="en-US" b="1" dirty="0">
                <a:highlight>
                  <a:srgbClr val="000000"/>
                </a:highlight>
              </a:rPr>
              <a:t>new()</a:t>
            </a:r>
            <a:r>
              <a:rPr lang="en-US" dirty="0">
                <a:highlight>
                  <a:srgbClr val="000000"/>
                </a:highlight>
              </a:rPr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main purpose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>
                <a:highlight>
                  <a:srgbClr val="000000"/>
                </a:highlight>
              </a:rPr>
              <a:t>To do the thing in the only possible way</a:t>
            </a:r>
          </a:p>
          <a:p>
            <a:pPr marL="0" indent="0" algn="ctr">
              <a:buNone/>
            </a:pPr>
            <a:endParaRPr lang="en-US" sz="1000" dirty="0"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US" sz="2400" dirty="0">
                <a:highlight>
                  <a:srgbClr val="000000"/>
                </a:highlight>
              </a:rPr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Usage is simplified:</a:t>
            </a:r>
            <a:r>
              <a:rPr lang="en-US" dirty="0">
                <a:highlight>
                  <a:srgbClr val="000000"/>
                </a:highlight>
              </a:rPr>
              <a:t> The only thing to do is to get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instance of factory and to use its method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predefined input arguments (type of object to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created by Abstract Factory).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Procedurized way</a:t>
            </a:r>
            <a:r>
              <a:rPr lang="en-US" dirty="0">
                <a:highlight>
                  <a:srgbClr val="000000"/>
                </a:highlight>
              </a:rPr>
              <a:t> of creating new objects.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Generic implementation</a:t>
            </a:r>
            <a:r>
              <a:rPr lang="en-US" dirty="0">
                <a:highlight>
                  <a:srgbClr val="000000"/>
                </a:highlight>
              </a:rPr>
              <a:t> is reducing the code size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Good organization of a code: </a:t>
            </a:r>
            <a:r>
              <a:rPr lang="en-US" dirty="0">
                <a:highlight>
                  <a:srgbClr val="000000"/>
                </a:highlight>
              </a:rPr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Need to handle additional dependency: </a:t>
            </a:r>
            <a:r>
              <a:rPr lang="en-US" dirty="0">
                <a:highlight>
                  <a:srgbClr val="000000"/>
                </a:highlight>
              </a:rPr>
              <a:t>You need to pass and  manage somehow the usage of Factory implementation. Pro-  bably </a:t>
            </a:r>
            <a:r>
              <a:rPr lang="en-US" i="1" dirty="0">
                <a:highlight>
                  <a:srgbClr val="000000"/>
                </a:highlight>
              </a:rPr>
              <a:t>Dependency Injection</a:t>
            </a:r>
            <a:r>
              <a:rPr lang="en-US" dirty="0">
                <a:highlight>
                  <a:srgbClr val="000000"/>
                </a:highlight>
              </a:rPr>
              <a:t> would be required on a high level.</a:t>
            </a:r>
          </a:p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 </a:t>
            </a:r>
            <a:r>
              <a:rPr lang="en-US" dirty="0">
                <a:highlight>
                  <a:srgbClr val="000000"/>
                </a:highlight>
              </a:rPr>
              <a:t>Some people may consider this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pattern as an overhead if you have only a few models in your project.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Abstract Factory</a:t>
            </a:r>
            <a:r>
              <a:rPr lang="en-US" dirty="0">
                <a:highlight>
                  <a:srgbClr val="000000"/>
                </a:highlight>
              </a:rPr>
              <a:t> is a full scale change in the project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it is beneficial to just use </a:t>
            </a:r>
            <a:r>
              <a:rPr lang="en-US" b="1" dirty="0">
                <a:highlight>
                  <a:srgbClr val="000000"/>
                </a:highlight>
              </a:rPr>
              <a:t>Factory Method </a:t>
            </a:r>
            <a:r>
              <a:rPr lang="en-US" dirty="0">
                <a:highlight>
                  <a:srgbClr val="000000"/>
                </a:highlight>
              </a:rPr>
              <a:t>or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use any of them at all =&gt; by keeping things simple.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ighlight>
                  <a:srgbClr val="000000"/>
                </a:highlight>
                <a:hlinkClick r:id="rId2"/>
              </a:rPr>
              <a:t>https://refactoring.guru/design-patterns/abstract-factory/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https://refactoring.guru/design-patterns/abstract-factory/csharp/example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https://www.dofactory.com/net/abstract-factory-design-pattern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https://dotnettutorials.net/lesson/factory-design-pattern-csharp/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Process automation </a:t>
            </a:r>
            <a:r>
              <a:rPr lang="en-US" dirty="0">
                <a:highlight>
                  <a:srgbClr val="000000"/>
                </a:highlight>
              </a:rPr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Efficiency</a:t>
            </a:r>
            <a:r>
              <a:rPr lang="en-US" dirty="0">
                <a:highlight>
                  <a:srgbClr val="000000"/>
                </a:highlight>
              </a:rPr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Standardization</a:t>
            </a:r>
            <a:r>
              <a:rPr lang="en-US" dirty="0">
                <a:highlight>
                  <a:srgbClr val="000000"/>
                </a:highlight>
              </a:rPr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Normalization</a:t>
            </a:r>
            <a:r>
              <a:rPr lang="en-US" dirty="0">
                <a:highlight>
                  <a:srgbClr val="000000"/>
                </a:highlight>
              </a:rPr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cannot reduce procedure</a:t>
            </a:r>
            <a:r>
              <a:rPr lang="en-US" dirty="0">
                <a:highlight>
                  <a:srgbClr val="000000"/>
                </a:highlight>
              </a:rPr>
              <a:t> into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algorithmic steps (e.g., when need to look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for an inspiration), or cannot sacrifice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Creation of many similar domain objects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Customers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Products</a:t>
            </a:r>
          </a:p>
          <a:p>
            <a:pPr lvl="1"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Resources (e.g. in ERP system)</a:t>
            </a:r>
          </a:p>
          <a:p>
            <a:pPr marL="457200" lvl="1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our products such as alerts, warnings, or notifications about bad, good or neutral events.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The solution:</a:t>
            </a:r>
          </a:p>
          <a:p>
            <a:pPr marL="0" lvl="1" indent="0">
              <a:buNone/>
            </a:pPr>
            <a:r>
              <a:rPr lang="en-US" dirty="0">
                <a:highlight>
                  <a:srgbClr val="000000"/>
                </a:highlight>
              </a:rPr>
              <a:t>store response from our monitoring system as </a:t>
            </a:r>
            <a:r>
              <a:rPr lang="en-US" b="1" dirty="0">
                <a:highlight>
                  <a:srgbClr val="000000"/>
                </a:highlight>
              </a:rPr>
              <a:t>system events</a:t>
            </a:r>
            <a:r>
              <a:rPr lang="en-US" dirty="0">
                <a:highlight>
                  <a:srgbClr val="000000"/>
                </a:highlight>
              </a:rPr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Nuances: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1030287" y="1019175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Which factory?</a:t>
            </a:r>
          </a:p>
          <a:p>
            <a:pPr>
              <a:buFontTx/>
              <a:buChar char="-"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Q: </a:t>
            </a:r>
            <a:r>
              <a:rPr lang="en-US" sz="1600" dirty="0">
                <a:highlight>
                  <a:srgbClr val="000000"/>
                </a:highlight>
              </a:rPr>
              <a:t>Before starting your implementation, you should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answer yourself a question what is the pragmatical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usage and benefit of the Abstract Factory pattern.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000000"/>
                </a:highlight>
              </a:rPr>
              <a:t>A: </a:t>
            </a:r>
            <a:r>
              <a:rPr lang="en-US" sz="1600" dirty="0">
                <a:highlight>
                  <a:srgbClr val="000000"/>
                </a:highlight>
              </a:rPr>
              <a:t>For structured problem, when your models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derives from each other and their types are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known beforehand =&gt; choose </a:t>
            </a:r>
            <a:r>
              <a:rPr lang="en-US" sz="1600" b="1" dirty="0">
                <a:highlight>
                  <a:srgbClr val="000000"/>
                </a:highlight>
              </a:rPr>
              <a:t>Abstract Factory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When there is no relation between models,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there is some uncertainty (you do not know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exact types beforehand) =&gt; choose </a:t>
            </a:r>
            <a:r>
              <a:rPr lang="en-US" sz="1600" b="1" dirty="0">
                <a:highlight>
                  <a:srgbClr val="000000"/>
                </a:highlight>
              </a:rPr>
              <a:t>Factory Method</a:t>
            </a:r>
            <a:endParaRPr lang="pl-PL" sz="1600" b="1" dirty="0">
              <a:highlight>
                <a:srgbClr val="000000"/>
              </a:highlight>
            </a:endParaRPr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88657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How to distinguish object/model types?</a:t>
            </a:r>
          </a:p>
          <a:p>
            <a:pPr marL="0" indent="0">
              <a:buNone/>
            </a:pP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Usually there is a convention to use </a:t>
            </a:r>
            <a:r>
              <a:rPr lang="en-US" sz="1600" b="1" dirty="0">
                <a:highlight>
                  <a:srgbClr val="000000"/>
                </a:highlight>
              </a:rPr>
              <a:t>enums</a:t>
            </a:r>
            <a:r>
              <a:rPr lang="en-US" sz="1600" dirty="0">
                <a:highlight>
                  <a:srgbClr val="000000"/>
                </a:highlight>
              </a:rPr>
              <a:t>,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determine what kind of object you are going to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create, e.g.:</a:t>
            </a:r>
            <a:br>
              <a:rPr lang="en-US" sz="1600" dirty="0">
                <a:highlight>
                  <a:srgbClr val="000000"/>
                </a:highlight>
              </a:rPr>
            </a:b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cat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600" dirty="0">
                <a:highlight>
                  <a:srgbClr val="000000"/>
                </a:highlight>
              </a:rPr>
              <a:t>._animalsFactory.Create(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Animals</a:t>
            </a:r>
            <a:r>
              <a:rPr lang="en-US" sz="1600" dirty="0">
                <a:highlight>
                  <a:srgbClr val="000000"/>
                </a:highlight>
              </a:rPr>
              <a:t>.Cat);</a:t>
            </a:r>
          </a:p>
          <a:p>
            <a:pPr marL="0" indent="0">
              <a:buNone/>
            </a:pP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Of course, you can also decide to use: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string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- number, etc.</a:t>
            </a:r>
            <a:br>
              <a:rPr lang="en-US" sz="1600" dirty="0">
                <a:highlight>
                  <a:srgbClr val="000000"/>
                </a:highlight>
              </a:rPr>
            </a:b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However, this solution is prone to typos and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88657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Another approach, would be to create dedicated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methods: “</a:t>
            </a:r>
            <a:r>
              <a:rPr lang="en-US" sz="1500" dirty="0" err="1">
                <a:highlight>
                  <a:srgbClr val="000000"/>
                </a:highlight>
              </a:rPr>
              <a:t>CreateCat</a:t>
            </a:r>
            <a:r>
              <a:rPr lang="en-US" sz="1500" dirty="0">
                <a:highlight>
                  <a:srgbClr val="000000"/>
                </a:highlight>
              </a:rPr>
              <a:t>()”, nonetheless this solution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not generic and would cost you a lot of additional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1030287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Standard naming</a:t>
            </a:r>
            <a:br>
              <a:rPr lang="en-US" sz="1900" b="1" dirty="0">
                <a:highlight>
                  <a:srgbClr val="000000"/>
                </a:highlight>
              </a:rPr>
            </a:br>
            <a:endParaRPr lang="en-US" sz="1500" b="1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000000"/>
                </a:highlight>
              </a:rPr>
              <a:t>One of the implementations of Abstract Factory,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is to define in the concrete factory body a Create()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method, taking parameter to determine a type of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object to be created. And inside of this method,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>
                <a:highlight>
                  <a:srgbClr val="000000"/>
                </a:highlight>
              </a:rPr>
              <a:t>placing switch-case statements returning very </a:t>
            </a:r>
            <a:r>
              <a:rPr lang="en-US" sz="1500" dirty="0" err="1">
                <a:highlight>
                  <a:srgbClr val="000000"/>
                </a:highlight>
              </a:rPr>
              <a:t>spe</a:t>
            </a:r>
            <a:r>
              <a:rPr lang="en-US" sz="1500" dirty="0">
                <a:highlight>
                  <a:srgbClr val="000000"/>
                </a:highlight>
              </a:rPr>
              <a:t>-</a:t>
            </a:r>
            <a:br>
              <a:rPr lang="en-US" sz="1500" dirty="0">
                <a:highlight>
                  <a:srgbClr val="000000"/>
                </a:highlight>
              </a:rPr>
            </a:br>
            <a:r>
              <a:rPr lang="en-US" sz="1500" dirty="0" err="1">
                <a:highlight>
                  <a:srgbClr val="000000"/>
                </a:highlight>
              </a:rPr>
              <a:t>cific</a:t>
            </a:r>
            <a:r>
              <a:rPr lang="en-US" sz="1500" dirty="0">
                <a:highlight>
                  <a:srgbClr val="000000"/>
                </a:highlight>
              </a:rPr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Popular,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switch-case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373F07B-0FF8-48C8-99D0-17FA3E3C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2775839"/>
            <a:ext cx="156375" cy="180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672C75D9-0998-4ABB-9454-AC6FE64E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2" y="3339000"/>
            <a:ext cx="156375" cy="18000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FB5A67F1-CE4E-4C0D-BEFC-F946CECB1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3568319"/>
            <a:ext cx="156375" cy="1800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2A95F0-8DE1-45CF-A83E-911A00696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91" y="4041480"/>
            <a:ext cx="156375" cy="180000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B222E6-0538-4A57-9EA9-AF65E130A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2775839"/>
            <a:ext cx="156375" cy="180000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F0897654-31F6-4CC1-B5B2-297BEF629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041480"/>
            <a:ext cx="156375" cy="1800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F58EBDB-1252-4E2A-A1D9-A258DF3A3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281933"/>
            <a:ext cx="156375" cy="18000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86D7C1-3B17-4DD9-BC06-87611CD3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51" y="4751489"/>
            <a:ext cx="156375" cy="180000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878780-7C22-4BA7-ABF9-51C8C43AE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2775839"/>
            <a:ext cx="156375" cy="180000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EC25F2F6-51B0-4C26-83C8-0870FA9B7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3568319"/>
            <a:ext cx="156375" cy="1800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587B1FD-699A-4074-9AB0-A0062022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5016119"/>
            <a:ext cx="156375" cy="18000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39CD5C05-3ABE-45E7-B1E5-C2528EC4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803" y="3815969"/>
            <a:ext cx="156375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Smart,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dirty="0">
                <a:highlight>
                  <a:srgbClr val="000000"/>
                </a:highlight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2b. Factory Method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942509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The purpose of this software design pattern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is the same as for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r>
              <a:rPr lang="en-US" sz="1800" cap="none" dirty="0">
                <a:highlight>
                  <a:srgbClr val="000000"/>
                </a:highlight>
              </a:rPr>
              <a:t> (chapter 2a).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The main differences are:</a:t>
            </a:r>
          </a:p>
          <a:p>
            <a:pPr marL="285750" indent="-285750" algn="ctr">
              <a:spcAft>
                <a:spcPts val="0"/>
              </a:spcAft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Use case:</a:t>
            </a:r>
            <a:r>
              <a:rPr lang="en-US" sz="1800" cap="none" dirty="0">
                <a:highlight>
                  <a:srgbClr val="000000"/>
                </a:highlight>
              </a:rPr>
              <a:t> You do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not have predefined / logical inheritance</a:t>
            </a:r>
            <a:r>
              <a:rPr lang="en-US" sz="1800" cap="none" dirty="0">
                <a:highlight>
                  <a:srgbClr val="000000"/>
                </a:highlight>
              </a:rPr>
              <a:t> relationship (models)</a:t>
            </a:r>
          </a:p>
          <a:p>
            <a:pPr marL="285750" indent="-285750" algn="ctr">
              <a:buFontTx/>
              <a:buChar char="-"/>
            </a:pPr>
            <a:r>
              <a:rPr lang="en-US" sz="1800" b="1" cap="none" dirty="0">
                <a:highlight>
                  <a:srgbClr val="000000"/>
                </a:highlight>
              </a:rPr>
              <a:t>The scale of impact:</a:t>
            </a:r>
            <a:r>
              <a:rPr lang="en-US" sz="1800" cap="none" dirty="0">
                <a:highlight>
                  <a:srgbClr val="000000"/>
                </a:highlight>
              </a:rPr>
              <a:t> This pattern is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more compact (smaller, easier)</a:t>
            </a:r>
            <a:r>
              <a:rPr lang="en-US" sz="1800" cap="none" dirty="0">
                <a:highlight>
                  <a:srgbClr val="000000"/>
                </a:highlight>
              </a:rPr>
              <a:t> to implement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1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7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https://refactoring.guru/design-patterns/factory-method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en-US" sz="1600" cap="none" dirty="0">
                <a:highlight>
                  <a:srgbClr val="000000"/>
                </a:highlight>
                <a:hlinkClick r:id="rId3"/>
              </a:rPr>
              <a:t>https://refactoring.guru/design-patterns/factory-method/csharp/example/</a:t>
            </a:r>
            <a:endParaRPr lang="en-US" sz="1600" cap="none" dirty="0">
              <a:highlight>
                <a:srgbClr val="000000"/>
              </a:highlight>
              <a:hlinkClick r:id="rId4"/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6927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https://www.dofactory.com/net/factory-method-design-pattern</a:t>
            </a:r>
            <a:r>
              <a:rPr lang="en-US" sz="1600" cap="none" dirty="0">
                <a:highlight>
                  <a:srgbClr val="000000"/>
                </a:highlight>
                <a:hlinkClick r:id="rId5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53600" y="6247667"/>
            <a:ext cx="6284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6"/>
              </a:rPr>
              <a:t>https://dotnettutorials.net/lesson/factory-method-design-pattern-csharp/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40301-4BB7-468E-93A2-60360F464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30" y="4086843"/>
            <a:ext cx="6465117" cy="1494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E6A3C-6993-431B-8C63-5DC5D9DAD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366" y="1456267"/>
            <a:ext cx="489344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21253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84" y="1683660"/>
            <a:ext cx="2227161" cy="415941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F60E74A8-6BE0-469A-9895-9A3471DB345E}"/>
              </a:ext>
            </a:extLst>
          </p:cNvPr>
          <p:cNvSpPr txBox="1">
            <a:spLocks/>
          </p:cNvSpPr>
          <p:nvPr/>
        </p:nvSpPr>
        <p:spPr>
          <a:xfrm>
            <a:off x="7666103" y="1683660"/>
            <a:ext cx="2227161" cy="415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Method Factory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BF068E-EEF5-4E66-9D91-B58F6FB0F749}"/>
              </a:ext>
            </a:extLst>
          </p:cNvPr>
          <p:cNvGrpSpPr/>
          <p:nvPr/>
        </p:nvGrpSpPr>
        <p:grpSpPr>
          <a:xfrm>
            <a:off x="482251" y="2903494"/>
            <a:ext cx="5405080" cy="2955927"/>
            <a:chOff x="332198" y="2905086"/>
            <a:chExt cx="5405080" cy="2955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C6CCFA-8D71-436C-9113-5D5A1BEFDE27}"/>
                </a:ext>
              </a:extLst>
            </p:cNvPr>
            <p:cNvGrpSpPr/>
            <p:nvPr/>
          </p:nvGrpSpPr>
          <p:grpSpPr>
            <a:xfrm>
              <a:off x="664481" y="5445072"/>
              <a:ext cx="1509406" cy="415941"/>
              <a:chOff x="1931884" y="4858629"/>
              <a:chExt cx="1509406" cy="4159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AE11E-3D29-4E45-BEB4-DB0B9F901069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9C0E9-D6B0-4A6A-B2A5-D5D8B6E029E8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0FE9C3-4F3E-4DDB-9F1C-720B589D25D3}"/>
                </a:ext>
              </a:extLst>
            </p:cNvPr>
            <p:cNvGrpSpPr/>
            <p:nvPr/>
          </p:nvGrpSpPr>
          <p:grpSpPr>
            <a:xfrm>
              <a:off x="2442049" y="5445072"/>
              <a:ext cx="1509406" cy="415941"/>
              <a:chOff x="1931884" y="4858629"/>
              <a:chExt cx="1509406" cy="41594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4CF56B-D360-4943-BB1B-CCCC48E5412C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95D2E45-ED5C-42C0-984A-A5C0FA8D239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C427B8-7D75-49BB-8836-85E1F1813E11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1728378" y="4051511"/>
              <a:ext cx="391693" cy="28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789B8D-9D90-4CCC-BB4E-B85A5A36E99A}"/>
                </a:ext>
              </a:extLst>
            </p:cNvPr>
            <p:cNvGrpSpPr/>
            <p:nvPr/>
          </p:nvGrpSpPr>
          <p:grpSpPr>
            <a:xfrm>
              <a:off x="4227872" y="5445071"/>
              <a:ext cx="1509406" cy="415941"/>
              <a:chOff x="1931884" y="4858629"/>
              <a:chExt cx="1509406" cy="41594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E53DDE-6DBF-4998-B268-B88B79EF7226}"/>
                  </a:ext>
                </a:extLst>
              </p:cNvPr>
              <p:cNvSpPr/>
              <p:nvPr/>
            </p:nvSpPr>
            <p:spPr>
              <a:xfrm>
                <a:off x="1931884" y="4882244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149F8C-C07D-4602-A11A-17686900B8DA}"/>
                  </a:ext>
                </a:extLst>
              </p:cNvPr>
              <p:cNvSpPr/>
              <p:nvPr/>
            </p:nvSpPr>
            <p:spPr>
              <a:xfrm>
                <a:off x="2303283" y="4858629"/>
                <a:ext cx="1138007" cy="4159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IProduct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A7DBCC3-62D8-4DEC-8BE6-CAB9EDD98413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 rot="5400000">
              <a:off x="1558140" y="3504741"/>
              <a:ext cx="1209206" cy="2718686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954D9E9F-7B43-473E-B878-6ADAC9AB328B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rot="16200000" flipH="1">
              <a:off x="3339836" y="4441730"/>
              <a:ext cx="1209205" cy="844705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9D31-C760-41C1-9F20-25D753B80132}"/>
                </a:ext>
              </a:extLst>
            </p:cNvPr>
            <p:cNvSpPr/>
            <p:nvPr/>
          </p:nvSpPr>
          <p:spPr>
            <a:xfrm>
              <a:off x="332198" y="3870050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XYZ_Factory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4411DCB-C212-4095-96FF-61F08E8F29E4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5400000">
              <a:off x="2446924" y="4393525"/>
              <a:ext cx="1209206" cy="941118"/>
            </a:xfrm>
            <a:prstGeom prst="curvedConnector3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05DC89-3B3B-4D94-B4FF-7D95D7AA1ADD}"/>
                </a:ext>
              </a:extLst>
            </p:cNvPr>
            <p:cNvSpPr/>
            <p:nvPr/>
          </p:nvSpPr>
          <p:spPr>
            <a:xfrm>
              <a:off x="2120071" y="3843540"/>
              <a:ext cx="2804029" cy="415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Create&lt;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&gt;()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64C211-651F-4F59-8F31-8FB4D19E0059}"/>
                </a:ext>
              </a:extLst>
            </p:cNvPr>
            <p:cNvCxnSpPr>
              <a:stCxn id="32" idx="3"/>
              <a:endCxn id="9" idx="0"/>
            </p:cNvCxnSpPr>
            <p:nvPr/>
          </p:nvCxnSpPr>
          <p:spPr>
            <a:xfrm flipH="1">
              <a:off x="1604884" y="3089441"/>
              <a:ext cx="2475657" cy="2355631"/>
            </a:xfrm>
            <a:prstGeom prst="bentConnector4">
              <a:avLst>
                <a:gd name="adj1" fmla="val -42595"/>
                <a:gd name="adj2" fmla="val 8480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357DD03-C181-44DF-B130-D804C5D55380}"/>
                </a:ext>
              </a:extLst>
            </p:cNvPr>
            <p:cNvCxnSpPr>
              <a:cxnSpLocks/>
              <a:stCxn id="32" idx="3"/>
              <a:endCxn id="14" idx="0"/>
            </p:cNvCxnSpPr>
            <p:nvPr/>
          </p:nvCxnSpPr>
          <p:spPr>
            <a:xfrm flipH="1">
              <a:off x="3382452" y="3089441"/>
              <a:ext cx="698089" cy="2355631"/>
            </a:xfrm>
            <a:prstGeom prst="bentConnector4">
              <a:avLst>
                <a:gd name="adj1" fmla="val -145422"/>
                <a:gd name="adj2" fmla="val 83130"/>
              </a:avLst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1CF8E7A-6337-4887-BF9C-E7545E9FEBB7}"/>
                </a:ext>
              </a:extLst>
            </p:cNvPr>
            <p:cNvCxnSpPr>
              <a:cxnSpLocks/>
              <a:stCxn id="32" idx="3"/>
              <a:endCxn id="17" idx="0"/>
            </p:cNvCxnSpPr>
            <p:nvPr/>
          </p:nvCxnSpPr>
          <p:spPr>
            <a:xfrm>
              <a:off x="4080541" y="3089441"/>
              <a:ext cx="1087734" cy="2355630"/>
            </a:xfrm>
            <a:prstGeom prst="bentConnector2">
              <a:avLst/>
            </a:prstGeom>
            <a:ln w="19050"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45E192-3633-4C4E-967E-35429516EC63}"/>
                </a:ext>
              </a:extLst>
            </p:cNvPr>
            <p:cNvSpPr/>
            <p:nvPr/>
          </p:nvSpPr>
          <p:spPr>
            <a:xfrm>
              <a:off x="2684361" y="2905086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8B2185D-2EED-45A7-BCC4-A70FD193ABCB}"/>
                </a:ext>
              </a:extLst>
            </p:cNvPr>
            <p:cNvSpPr/>
            <p:nvPr/>
          </p:nvSpPr>
          <p:spPr>
            <a:xfrm>
              <a:off x="847384" y="3460954"/>
              <a:ext cx="365807" cy="409095"/>
            </a:xfrm>
            <a:prstGeom prst="downArrow">
              <a:avLst/>
            </a:prstGeom>
            <a:solidFill>
              <a:schemeClr val="bg1"/>
            </a:solidFill>
            <a:ln cmpd="dbl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37C31A-9119-436E-9403-81C415D551A1}"/>
                </a:ext>
              </a:extLst>
            </p:cNvPr>
            <p:cNvSpPr/>
            <p:nvPr/>
          </p:nvSpPr>
          <p:spPr>
            <a:xfrm>
              <a:off x="332198" y="3085399"/>
              <a:ext cx="1396180" cy="3687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IFactory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092EDC-4D5A-4593-8282-F42D01EBF0DE}"/>
              </a:ext>
            </a:extLst>
          </p:cNvPr>
          <p:cNvGrpSpPr/>
          <p:nvPr/>
        </p:nvGrpSpPr>
        <p:grpSpPr>
          <a:xfrm>
            <a:off x="6715177" y="2479158"/>
            <a:ext cx="4994572" cy="3520276"/>
            <a:chOff x="6715177" y="2757320"/>
            <a:chExt cx="4994572" cy="3520276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94E8A00F-9337-41A9-AEE4-6C7F58D14E17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 rot="5400000">
              <a:off x="7270993" y="3355482"/>
              <a:ext cx="1644558" cy="1372828"/>
            </a:xfrm>
            <a:prstGeom prst="bentConnector3">
              <a:avLst>
                <a:gd name="adj1" fmla="val 90466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1E3A95-012C-412F-BA9B-DBA9F570555E}"/>
                </a:ext>
              </a:extLst>
            </p:cNvPr>
            <p:cNvGrpSpPr/>
            <p:nvPr/>
          </p:nvGrpSpPr>
          <p:grpSpPr>
            <a:xfrm>
              <a:off x="6715177" y="5866668"/>
              <a:ext cx="1461083" cy="405894"/>
              <a:chOff x="6596860" y="5834253"/>
              <a:chExt cx="1461083" cy="40589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B645D8-696F-424D-849C-5A501B7A91D9}"/>
                  </a:ext>
                </a:extLst>
              </p:cNvPr>
              <p:cNvSpPr/>
              <p:nvPr/>
            </p:nvSpPr>
            <p:spPr>
              <a:xfrm>
                <a:off x="6596860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9B4B321-DDE3-4A8B-A656-A8E1133E9C72}"/>
                  </a:ext>
                </a:extLst>
              </p:cNvPr>
              <p:cNvSpPr/>
              <p:nvPr/>
            </p:nvSpPr>
            <p:spPr>
              <a:xfrm>
                <a:off x="6968260" y="5834253"/>
                <a:ext cx="1089683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D2A46-80E1-4EB6-A7A1-D14492EFCFF3}"/>
                </a:ext>
              </a:extLst>
            </p:cNvPr>
            <p:cNvGrpSpPr/>
            <p:nvPr/>
          </p:nvGrpSpPr>
          <p:grpSpPr>
            <a:xfrm>
              <a:off x="8414239" y="5871702"/>
              <a:ext cx="1464588" cy="405894"/>
              <a:chOff x="8374428" y="5834253"/>
              <a:chExt cx="1464588" cy="40589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30CA2B-FB82-42FF-BF85-82B0468BFF84}"/>
                  </a:ext>
                </a:extLst>
              </p:cNvPr>
              <p:cNvSpPr/>
              <p:nvPr/>
            </p:nvSpPr>
            <p:spPr>
              <a:xfrm>
                <a:off x="8374428" y="5855119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F3EF18A-F599-4B85-85D4-F3022E0B9562}"/>
                  </a:ext>
                </a:extLst>
              </p:cNvPr>
              <p:cNvSpPr/>
              <p:nvPr/>
            </p:nvSpPr>
            <p:spPr>
              <a:xfrm>
                <a:off x="8745828" y="5834253"/>
                <a:ext cx="1093188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6F3BC4-EA70-4ECB-A9AF-8B1DC2B61360}"/>
                </a:ext>
              </a:extLst>
            </p:cNvPr>
            <p:cNvGrpSpPr/>
            <p:nvPr/>
          </p:nvGrpSpPr>
          <p:grpSpPr>
            <a:xfrm>
              <a:off x="10090441" y="5866668"/>
              <a:ext cx="1473767" cy="405894"/>
              <a:chOff x="10160251" y="5834252"/>
              <a:chExt cx="1473767" cy="4058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859D9E8-17E1-427A-96ED-B2B0FE231B0A}"/>
                  </a:ext>
                </a:extLst>
              </p:cNvPr>
              <p:cNvSpPr/>
              <p:nvPr/>
            </p:nvSpPr>
            <p:spPr>
              <a:xfrm>
                <a:off x="10160251" y="5855118"/>
                <a:ext cx="277838" cy="36871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E091BAB-D217-4982-89DA-0F498CEC1790}"/>
                  </a:ext>
                </a:extLst>
              </p:cNvPr>
              <p:cNvSpPr/>
              <p:nvPr/>
            </p:nvSpPr>
            <p:spPr>
              <a:xfrm>
                <a:off x="10531651" y="5834252"/>
                <a:ext cx="1102367" cy="4058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IProduct</a:t>
                </a:r>
              </a:p>
            </p:txBody>
          </p:sp>
        </p:grp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7F1663C5-A02E-4CD8-BE91-38D4CC27643D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 rot="5400000">
              <a:off x="6803153" y="5283828"/>
              <a:ext cx="654649" cy="55276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5EDD948-1BCB-480A-B4B8-2C39B6085584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rot="16200000" flipH="1">
              <a:off x="9863612" y="5521785"/>
              <a:ext cx="654649" cy="7684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EA2ADD-E4F8-49F0-90DB-9C4E7E311FED}"/>
                </a:ext>
              </a:extLst>
            </p:cNvPr>
            <p:cNvSpPr/>
            <p:nvPr/>
          </p:nvSpPr>
          <p:spPr>
            <a:xfrm>
              <a:off x="8081596" y="2850907"/>
              <a:ext cx="1396180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BaseFactory</a:t>
              </a:r>
            </a:p>
          </p:txBody>
        </p:sp>
        <p:cxnSp>
          <p:nvCxnSpPr>
            <p:cNvPr id="86" name="Connector: Curved 85">
              <a:extLst>
                <a:ext uri="{FF2B5EF4-FFF2-40B4-BE49-F238E27FC236}">
                  <a16:creationId xmlns:a16="http://schemas.microsoft.com/office/drawing/2014/main" id="{6AA00226-6407-4DA6-AFC1-224B738B1E4C}"/>
                </a:ext>
              </a:extLst>
            </p:cNvPr>
            <p:cNvCxnSpPr>
              <a:cxnSpLocks/>
              <a:stCxn id="67" idx="2"/>
              <a:endCxn id="73" idx="0"/>
            </p:cNvCxnSpPr>
            <p:nvPr/>
          </p:nvCxnSpPr>
          <p:spPr>
            <a:xfrm rot="5400000">
              <a:off x="8336581" y="5449463"/>
              <a:ext cx="659683" cy="22652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D5835E-C1F8-407E-82DA-30C5ED507B5C}"/>
                </a:ext>
              </a:extLst>
            </p:cNvPr>
            <p:cNvSpPr/>
            <p:nvPr/>
          </p:nvSpPr>
          <p:spPr>
            <a:xfrm>
              <a:off x="6825564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X_</a:t>
              </a:r>
              <a:r>
                <a:rPr lang="en-US" dirty="0"/>
                <a:t>Factory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66C2DE-A3CA-429D-8E03-84D5DD333B69}"/>
                </a:ext>
              </a:extLst>
            </p:cNvPr>
            <p:cNvSpPr/>
            <p:nvPr/>
          </p:nvSpPr>
          <p:spPr>
            <a:xfrm>
              <a:off x="8198391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Y_</a:t>
              </a:r>
              <a:r>
                <a:rPr lang="en-US" dirty="0"/>
                <a:t>Factory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E05184-B1B5-46A5-8CAF-1B61EF6B4CF9}"/>
                </a:ext>
              </a:extLst>
            </p:cNvPr>
            <p:cNvSpPr/>
            <p:nvPr/>
          </p:nvSpPr>
          <p:spPr>
            <a:xfrm>
              <a:off x="9571218" y="4864175"/>
              <a:ext cx="1162587" cy="3687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Z_</a:t>
              </a:r>
              <a:r>
                <a:rPr lang="en-US" dirty="0"/>
                <a:t>Factory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C6B4BA5-A243-4148-92C2-1F9EA2B1D781}"/>
                </a:ext>
              </a:extLst>
            </p:cNvPr>
            <p:cNvSpPr/>
            <p:nvPr/>
          </p:nvSpPr>
          <p:spPr>
            <a:xfrm>
              <a:off x="10313569" y="2757320"/>
              <a:ext cx="1396180" cy="36871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IProduct</a:t>
              </a:r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D8B604A7-4326-4939-AE3F-60D4AFACBBEB}"/>
                </a:ext>
              </a:extLst>
            </p:cNvPr>
            <p:cNvCxnSpPr>
              <a:cxnSpLocks/>
              <a:stCxn id="90" idx="2"/>
              <a:endCxn id="72" idx="0"/>
            </p:cNvCxnSpPr>
            <p:nvPr/>
          </p:nvCxnSpPr>
          <p:spPr>
            <a:xfrm rot="5400000">
              <a:off x="7951220" y="2806229"/>
              <a:ext cx="2740638" cy="3380240"/>
            </a:xfrm>
            <a:prstGeom prst="bentConnector3">
              <a:avLst>
                <a:gd name="adj1" fmla="val 89481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904575D-3898-4F27-93D5-C8DA627D06EF}"/>
                </a:ext>
              </a:extLst>
            </p:cNvPr>
            <p:cNvCxnSpPr>
              <a:cxnSpLocks/>
              <a:stCxn id="90" idx="2"/>
              <a:endCxn id="74" idx="0"/>
            </p:cNvCxnSpPr>
            <p:nvPr/>
          </p:nvCxnSpPr>
          <p:spPr>
            <a:xfrm rot="5400000">
              <a:off x="8799110" y="3659153"/>
              <a:ext cx="2745672" cy="1679426"/>
            </a:xfrm>
            <a:prstGeom prst="bentConnector3">
              <a:avLst>
                <a:gd name="adj1" fmla="val 90797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56B0BF0C-33E2-48B5-8841-B9444D9F948F}"/>
                </a:ext>
              </a:extLst>
            </p:cNvPr>
            <p:cNvCxnSpPr>
              <a:cxnSpLocks/>
              <a:stCxn id="90" idx="2"/>
              <a:endCxn id="76" idx="0"/>
            </p:cNvCxnSpPr>
            <p:nvPr/>
          </p:nvCxnSpPr>
          <p:spPr>
            <a:xfrm rot="16200000" flipH="1">
              <a:off x="9642023" y="4495666"/>
              <a:ext cx="2740638" cy="1366"/>
            </a:xfrm>
            <a:prstGeom prst="bentConnector3">
              <a:avLst>
                <a:gd name="adj1" fmla="val 50000"/>
              </a:avLst>
            </a:prstGeom>
            <a:ln w="19050" cmpd="dbl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38271E0-3B46-4661-8946-FC7B35D40236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 rot="16200000" flipH="1">
              <a:off x="8643820" y="3355483"/>
              <a:ext cx="1644558" cy="1372826"/>
            </a:xfrm>
            <a:prstGeom prst="bentConnector3">
              <a:avLst>
                <a:gd name="adj1" fmla="val 90465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ADA450E1-AFD3-45C5-AA54-6AA74D62FFDB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 rot="5400000">
              <a:off x="7957407" y="4041896"/>
              <a:ext cx="1644558" cy="1"/>
            </a:xfrm>
            <a:prstGeom prst="bentConnector3">
              <a:avLst>
                <a:gd name="adj1" fmla="val 57413"/>
              </a:avLst>
            </a:prstGeom>
            <a:ln cmpd="dbl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C81F33-C2C2-431E-B1F7-0AC1E44C9F38}"/>
                </a:ext>
              </a:extLst>
            </p:cNvPr>
            <p:cNvSpPr/>
            <p:nvPr/>
          </p:nvSpPr>
          <p:spPr>
            <a:xfrm>
              <a:off x="7362370" y="3394807"/>
              <a:ext cx="2733993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abstract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CC9C2B-E5D1-4556-9A50-D19AC24B029D}"/>
                </a:ext>
              </a:extLst>
            </p:cNvPr>
            <p:cNvSpPr/>
            <p:nvPr/>
          </p:nvSpPr>
          <p:spPr>
            <a:xfrm>
              <a:off x="7391683" y="3754394"/>
              <a:ext cx="2675366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public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IProduct</a:t>
              </a:r>
              <a:r>
                <a:rPr lang="pl-PL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Create()</a:t>
              </a:r>
              <a:r>
                <a:rPr lang="pl-PL" sz="1400" dirty="0">
                  <a:solidFill>
                    <a:schemeClr val="tx1"/>
                  </a:solidFill>
                </a:rPr>
                <a:t> =&gt; Make()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B6DEF75-69A1-461D-A7B2-6F5D5D13DDC8}"/>
                </a:ext>
              </a:extLst>
            </p:cNvPr>
            <p:cNvSpPr/>
            <p:nvPr/>
          </p:nvSpPr>
          <p:spPr>
            <a:xfrm>
              <a:off x="7347130" y="4345105"/>
              <a:ext cx="2755557" cy="240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protected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override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IProduct </a:t>
              </a:r>
              <a:r>
                <a:rPr lang="en-US" sz="1400" dirty="0">
                  <a:solidFill>
                    <a:schemeClr val="tx1"/>
                  </a:solidFill>
                </a:rPr>
                <a:t>Make()</a:t>
              </a:r>
            </a:p>
          </p:txBody>
        </p:sp>
      </p:grpSp>
      <p:sp>
        <p:nvSpPr>
          <p:cNvPr id="54" name="Symbol zastępczy tekstu 2">
            <a:extLst>
              <a:ext uri="{FF2B5EF4-FFF2-40B4-BE49-F238E27FC236}">
                <a16:creationId xmlns:a16="http://schemas.microsoft.com/office/drawing/2014/main" id="{1D927283-D00D-4E17-B3DC-65E4B99F0957}"/>
              </a:ext>
            </a:extLst>
          </p:cNvPr>
          <p:cNvSpPr txBox="1">
            <a:spLocks/>
          </p:cNvSpPr>
          <p:nvPr/>
        </p:nvSpPr>
        <p:spPr>
          <a:xfrm>
            <a:off x="740894" y="6125600"/>
            <a:ext cx="3895674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General usage (one factory but multiple products)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Not specifying which exactly object it will create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To make it work, objects MUST be somehow related</a:t>
            </a:r>
          </a:p>
        </p:txBody>
      </p:sp>
      <p:sp>
        <p:nvSpPr>
          <p:cNvPr id="55" name="Symbol zastępczy tekstu 2">
            <a:extLst>
              <a:ext uri="{FF2B5EF4-FFF2-40B4-BE49-F238E27FC236}">
                <a16:creationId xmlns:a16="http://schemas.microsoft.com/office/drawing/2014/main" id="{63E452C0-FCF7-446C-9F2C-B4913368F8A4}"/>
              </a:ext>
            </a:extLst>
          </p:cNvPr>
          <p:cNvSpPr txBox="1">
            <a:spLocks/>
          </p:cNvSpPr>
          <p:nvPr/>
        </p:nvSpPr>
        <p:spPr>
          <a:xfrm>
            <a:off x="6715176" y="6150265"/>
            <a:ext cx="4798398" cy="57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ighlight>
                  <a:srgbClr val="000000"/>
                </a:highlight>
              </a:rPr>
              <a:t>- More specialized (many dedicated factories creating specific items)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cap="none" dirty="0">
                <a:highlight>
                  <a:srgbClr val="000000"/>
                </a:highlight>
              </a:rPr>
              <a:t>- Suggests (e.g., by the factory name) which object will be created</a:t>
            </a:r>
            <a:br>
              <a:rPr lang="en-US" cap="none" dirty="0">
                <a:highlight>
                  <a:srgbClr val="000000"/>
                </a:highlight>
              </a:rPr>
            </a:br>
            <a:r>
              <a:rPr lang="en-US" b="1" cap="none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- Objects can but doesn’t need to be related (attributes, behaviors)</a:t>
            </a:r>
          </a:p>
        </p:txBody>
      </p:sp>
    </p:spTree>
    <p:extLst>
      <p:ext uri="{BB962C8B-B14F-4D97-AF65-F5344CB8AC3E}">
        <p14:creationId xmlns:p14="http://schemas.microsoft.com/office/powerpoint/2010/main" val="15304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01724-E582-4B5F-9D9B-0105FE0EF9CE}"/>
              </a:ext>
            </a:extLst>
          </p:cNvPr>
          <p:cNvSpPr txBox="1"/>
          <p:nvPr/>
        </p:nvSpPr>
        <p:spPr>
          <a:xfrm>
            <a:off x="5948517" y="1459976"/>
            <a:ext cx="557489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Cat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"CatName"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5,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"OwnerName"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Monkey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"MonkeyName"</a:t>
            </a:r>
            <a:r>
              <a:rPr lang="en-US" sz="1400" dirty="0">
                <a:highlight>
                  <a:srgbClr val="000000"/>
                </a:highlight>
              </a:rPr>
              <a:t>, 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age: </a:t>
            </a:r>
            <a:r>
              <a:rPr lang="en-US" sz="1400" dirty="0">
                <a:highlight>
                  <a:srgbClr val="000000"/>
                </a:highlight>
              </a:rPr>
              <a:t>2,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ZooEnums</a:t>
            </a:r>
            <a:r>
              <a:rPr lang="en-US" sz="1400" dirty="0">
                <a:highlight>
                  <a:srgbClr val="000000"/>
                </a:highlight>
              </a:rPr>
              <a:t>.Rotterdam);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SlugsFactory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override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Slug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highlight>
                  <a:srgbClr val="000000"/>
                </a:highlight>
              </a:rPr>
              <a:t>hasShell: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0E4BC2-B0D9-42B0-ABFA-D64C9F35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159C2-BD92-427F-9819-137F3C0423AE}"/>
              </a:ext>
            </a:extLst>
          </p:cNvPr>
          <p:cNvSpPr txBox="1"/>
          <p:nvPr/>
        </p:nvSpPr>
        <p:spPr>
          <a:xfrm>
            <a:off x="1347020" y="3666171"/>
            <a:ext cx="3893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AnimalsFactoryBase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MakeAnimal();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CreateAnimal()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.MakeAnimal();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C936E-DD74-42B0-9793-6099CAC8C2A6}"/>
              </a:ext>
            </a:extLst>
          </p:cNvPr>
          <p:cNvSpPr txBox="1"/>
          <p:nvPr/>
        </p:nvSpPr>
        <p:spPr>
          <a:xfrm>
            <a:off x="1347020" y="2343277"/>
            <a:ext cx="389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Animal</a:t>
            </a:r>
            <a:r>
              <a:rPr lang="en-US" sz="1400" dirty="0">
                <a:highlight>
                  <a:srgbClr val="000000"/>
                </a:highlight>
              </a:rPr>
              <a:t> { 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33A0-54F6-45B4-ACBF-DEB4A8FB09CD}"/>
              </a:ext>
            </a:extLst>
          </p:cNvPr>
          <p:cNvGrpSpPr/>
          <p:nvPr/>
        </p:nvGrpSpPr>
        <p:grpSpPr>
          <a:xfrm>
            <a:off x="4817807" y="2074606"/>
            <a:ext cx="1445342" cy="3411794"/>
            <a:chOff x="5319252" y="2251587"/>
            <a:chExt cx="1445342" cy="34117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2C9D21-6E85-4A0F-88C3-1DDE3F69F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52" y="2251587"/>
              <a:ext cx="1445342" cy="21434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0B13A-D322-488B-ADBD-CC1B406E724D}"/>
                </a:ext>
              </a:extLst>
            </p:cNvPr>
            <p:cNvCxnSpPr/>
            <p:nvPr/>
          </p:nvCxnSpPr>
          <p:spPr>
            <a:xfrm flipV="1">
              <a:off x="5319252" y="3962400"/>
              <a:ext cx="1445342" cy="4326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9C353C6-AD44-48D6-922B-5BD2453F5DA7}"/>
                </a:ext>
              </a:extLst>
            </p:cNvPr>
            <p:cNvCxnSpPr/>
            <p:nvPr/>
          </p:nvCxnSpPr>
          <p:spPr>
            <a:xfrm>
              <a:off x="5319252" y="4395019"/>
              <a:ext cx="1445342" cy="126836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Factories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14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622665E9-BCAD-4E6C-8105-7ACA68E9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3. Builder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5" name="Symbol zastępczy tekstu 7">
            <a:extLst>
              <a:ext uri="{FF2B5EF4-FFF2-40B4-BE49-F238E27FC236}">
                <a16:creationId xmlns:a16="http://schemas.microsoft.com/office/drawing/2014/main" id="{26AA51E4-3037-4876-8F73-98FC4501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allows the user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customize creation</a:t>
            </a:r>
            <a:r>
              <a:rPr lang="en-US" sz="1800" cap="none" dirty="0">
                <a:highlight>
                  <a:srgbClr val="000000"/>
                </a:highlight>
              </a:rPr>
              <a:t> of an object much more,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splitting the process into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(sub-) components</a:t>
            </a:r>
            <a:r>
              <a:rPr lang="en-US" sz="1800" cap="none" dirty="0">
                <a:highlight>
                  <a:srgbClr val="000000"/>
                </a:highlight>
              </a:rPr>
              <a:t> than </a:t>
            </a: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(which is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standardized to always produce an object instance in the same way).</a:t>
            </a:r>
            <a:br>
              <a:rPr lang="en-US" sz="1800" cap="none" dirty="0">
                <a:highlight>
                  <a:srgbClr val="000000"/>
                </a:highlight>
              </a:rPr>
            </a:br>
            <a:endParaRPr lang="en-US" sz="1800" cap="none" dirty="0">
              <a:highlight>
                <a:srgbClr val="000000"/>
              </a:highlight>
            </a:endParaRPr>
          </a:p>
          <a:p>
            <a:pPr algn="ctr"/>
            <a:r>
              <a:rPr lang="en-US" sz="1800" b="1" cap="none" dirty="0">
                <a:highlight>
                  <a:srgbClr val="000000"/>
                </a:highlight>
              </a:rPr>
              <a:t>Builder</a:t>
            </a:r>
            <a:r>
              <a:rPr lang="en-US" sz="1800" cap="none" dirty="0">
                <a:highlight>
                  <a:srgbClr val="000000"/>
                </a:highlight>
              </a:rPr>
              <a:t> is using a couple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small helper methods</a:t>
            </a:r>
            <a:r>
              <a:rPr lang="en-US" sz="1800" cap="none" dirty="0">
                <a:highlight>
                  <a:srgbClr val="000000"/>
                </a:highlight>
              </a:rPr>
              <a:t> to set up small components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an object before returning prepared object by the main </a:t>
            </a:r>
            <a:r>
              <a:rPr lang="en-US" sz="1800" b="1" cap="none" dirty="0">
                <a:highlight>
                  <a:srgbClr val="000000"/>
                </a:highlight>
              </a:rPr>
              <a:t>Build()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b="1" cap="none" dirty="0">
                <a:highlight>
                  <a:srgbClr val="000000"/>
                </a:highlight>
              </a:rPr>
              <a:t>Factory</a:t>
            </a:r>
            <a:r>
              <a:rPr lang="en-US" sz="1800" cap="none" dirty="0">
                <a:highlight>
                  <a:srgbClr val="000000"/>
                </a:highlight>
              </a:rPr>
              <a:t> is returning a complete object immediately by his </a:t>
            </a:r>
            <a:r>
              <a:rPr lang="en-US" sz="1800" b="1" cap="none" dirty="0">
                <a:highlight>
                  <a:srgbClr val="000000"/>
                </a:highlight>
              </a:rPr>
              <a:t>Create()</a:t>
            </a:r>
            <a:r>
              <a:rPr lang="en-US" sz="1800" cap="none" dirty="0">
                <a:highlight>
                  <a:srgbClr val="000000"/>
                </a:highlight>
              </a:rPr>
              <a:t> method.</a:t>
            </a:r>
          </a:p>
        </p:txBody>
      </p:sp>
      <p:sp>
        <p:nvSpPr>
          <p:cNvPr id="6" name="Symbol zastępczy tekstu 8">
            <a:extLst>
              <a:ext uri="{FF2B5EF4-FFF2-40B4-BE49-F238E27FC236}">
                <a16:creationId xmlns:a16="http://schemas.microsoft.com/office/drawing/2014/main" id="{D5C0B3B3-CAF7-4C06-9517-142FCEBD86CC}"/>
              </a:ext>
            </a:extLst>
          </p:cNvPr>
          <p:cNvSpPr txBox="1">
            <a:spLocks/>
          </p:cNvSpPr>
          <p:nvPr/>
        </p:nvSpPr>
        <p:spPr>
          <a:xfrm>
            <a:off x="4933048" y="2942844"/>
            <a:ext cx="2325904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8" name="Prostokąt 4">
            <a:extLst>
              <a:ext uri="{FF2B5EF4-FFF2-40B4-BE49-F238E27FC236}">
                <a16:creationId xmlns:a16="http://schemas.microsoft.com/office/drawing/2014/main" id="{A8971D4C-7D28-4773-9FE3-4F807D1A41D7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" name="Picture 2" descr="Builder design&amp;nbsp;pattern">
            <a:extLst>
              <a:ext uri="{FF2B5EF4-FFF2-40B4-BE49-F238E27FC236}">
                <a16:creationId xmlns:a16="http://schemas.microsoft.com/office/drawing/2014/main" id="{42DC136B-D587-4682-BD6C-AB8709FF8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9" y="316181"/>
            <a:ext cx="2698640" cy="16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0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1. Singleton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Ensure to create and reuse always the only one instance </a:t>
            </a:r>
            <a:r>
              <a:rPr lang="en-US" sz="1800" cap="none" dirty="0">
                <a:highlight>
                  <a:srgbClr val="000000"/>
                </a:highlight>
              </a:rPr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800" cap="none" dirty="0">
                <a:highlight>
                  <a:srgbClr val="000000"/>
                </a:highlight>
              </a:rPr>
              <a:t> (e.g., Controller or parts of other </a:t>
            </a:r>
            <a:r>
              <a:rPr lang="en-US" sz="1800" b="1" u="sng" cap="none" dirty="0">
                <a:highlight>
                  <a:srgbClr val="000000"/>
                </a:highlight>
              </a:rPr>
              <a:t>design patterns</a:t>
            </a:r>
            <a:r>
              <a:rPr lang="en-US" sz="1800" cap="none" dirty="0">
                <a:highlight>
                  <a:srgbClr val="000000"/>
                </a:highlight>
              </a:rPr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resources</a:t>
            </a:r>
            <a:r>
              <a:rPr lang="en-US" sz="1800" cap="none" dirty="0">
                <a:highlight>
                  <a:srgbClr val="000000"/>
                </a:highlight>
              </a:rPr>
              <a:t> (e.g., </a:t>
            </a:r>
            <a:r>
              <a:rPr lang="en-US" sz="1800" b="1" u="sng" cap="none" dirty="0">
                <a:highlight>
                  <a:srgbClr val="000000"/>
                </a:highlight>
              </a:rPr>
              <a:t>file</a:t>
            </a:r>
            <a:r>
              <a:rPr lang="en-US" sz="1800" cap="none" dirty="0">
                <a:highlight>
                  <a:srgbClr val="000000"/>
                </a:highlight>
              </a:rPr>
              <a:t> with logs and other information, </a:t>
            </a:r>
            <a:r>
              <a:rPr lang="en-US" sz="1800" b="1" u="sng" cap="none" dirty="0">
                <a:highlight>
                  <a:srgbClr val="000000"/>
                </a:highlight>
              </a:rPr>
              <a:t>database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u="sng" cap="none" dirty="0">
                <a:highlight>
                  <a:srgbClr val="000000"/>
                </a:highlight>
              </a:rPr>
              <a:t>cached data</a:t>
            </a:r>
            <a:r>
              <a:rPr lang="en-US" sz="1800" cap="none" dirty="0">
                <a:highlight>
                  <a:srgbClr val="000000"/>
                </a:highlight>
              </a:rPr>
              <a:t> </a:t>
            </a:r>
            <a:r>
              <a:rPr lang="pl-PL" sz="1800" cap="none" dirty="0">
                <a:highlight>
                  <a:srgbClr val="000000"/>
                </a:highlight>
              </a:rPr>
              <a:t>-</a:t>
            </a:r>
            <a:r>
              <a:rPr lang="en-US" sz="1800" cap="none" dirty="0">
                <a:highlight>
                  <a:srgbClr val="000000"/>
                </a:highlight>
              </a:rPr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305904"/>
            <a:ext cx="10881803" cy="3942496"/>
          </a:xfrm>
        </p:spPr>
        <p:txBody>
          <a:bodyPr>
            <a:normAutofit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Simplify creation of the object: </a:t>
            </a:r>
            <a:r>
              <a:rPr lang="en-US" dirty="0">
                <a:highlight>
                  <a:srgbClr val="000000"/>
                </a:highlight>
              </a:rPr>
              <a:t>Without resulting in additional code complexity.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For that reason,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should provide user-friendly APIs to be used for creating an object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(and the alternative ways of creating this object would be advised to remain hidden/restricted):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Private setters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Protected constructor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should hide unnecessary object creation details from clients as much as possible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 that it is </a:t>
            </a:r>
            <a:r>
              <a:rPr lang="en-US" b="1" dirty="0">
                <a:highlight>
                  <a:srgbClr val="000000"/>
                </a:highlight>
              </a:rPr>
              <a:t>easy for them to build the object properly and hard to build the object improperly</a:t>
            </a:r>
            <a:r>
              <a:rPr lang="en-US" dirty="0">
                <a:highlight>
                  <a:srgbClr val="000000"/>
                </a:highlight>
              </a:rPr>
              <a:t>.</a:t>
            </a:r>
            <a:br>
              <a:rPr lang="en-US" dirty="0">
                <a:highlight>
                  <a:srgbClr val="000000"/>
                </a:highlight>
              </a:rPr>
            </a:b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Customize creation of the object:</a:t>
            </a:r>
            <a:r>
              <a:rPr lang="en-US" dirty="0">
                <a:highlight>
                  <a:srgbClr val="000000"/>
                </a:highlight>
              </a:rPr>
              <a:t> At the same time, there should be various ways how to initialize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object. Unlike </a:t>
            </a:r>
            <a:r>
              <a:rPr lang="en-US" b="1" dirty="0">
                <a:highlight>
                  <a:srgbClr val="000000"/>
                </a:highlight>
              </a:rPr>
              <a:t>Factories</a:t>
            </a:r>
            <a:r>
              <a:rPr lang="en-US" dirty="0">
                <a:highlight>
                  <a:srgbClr val="000000"/>
                </a:highlight>
              </a:rPr>
              <a:t>, the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pattern can create a slightly different objects every time.</a:t>
            </a:r>
          </a:p>
        </p:txBody>
      </p:sp>
    </p:spTree>
    <p:extLst>
      <p:ext uri="{BB962C8B-B14F-4D97-AF65-F5344CB8AC3E}">
        <p14:creationId xmlns:p14="http://schemas.microsoft.com/office/powerpoint/2010/main" val="2014576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Customizable:</a:t>
            </a:r>
            <a:r>
              <a:rPr lang="en-US" dirty="0">
                <a:highlight>
                  <a:srgbClr val="000000"/>
                </a:highlight>
              </a:rPr>
              <a:t> Flexibility to define, toggle, reuse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adjust creation steps used to build a specific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type of an object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Reusable:</a:t>
            </a:r>
            <a:r>
              <a:rPr lang="en-US" dirty="0">
                <a:highlight>
                  <a:srgbClr val="000000"/>
                </a:highlight>
              </a:rPr>
              <a:t> Specific creation methods or a group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of them can be componentized to be reused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among different types of objects and still having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 flexibility to customize the creation process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The process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creation of an object is isolated from the business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logic in which this object is / might be engaged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85725" indent="-85725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Complexity: </a:t>
            </a:r>
            <a:r>
              <a:rPr lang="en-US" dirty="0">
                <a:highlight>
                  <a:srgbClr val="000000"/>
                </a:highlight>
              </a:rPr>
              <a:t>Instead of inline code or private methods placed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 one place the user needs to define new classes including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classes representing abstract </a:t>
            </a:r>
            <a:r>
              <a:rPr lang="en-US" b="1" dirty="0">
                <a:highlight>
                  <a:srgbClr val="000000"/>
                </a:highlight>
              </a:rPr>
              <a:t>Builder</a:t>
            </a:r>
            <a:r>
              <a:rPr lang="en-US" dirty="0">
                <a:highlight>
                  <a:srgbClr val="000000"/>
                </a:highlight>
              </a:rPr>
              <a:t> itself and its concrete implementations dedicated to (creation of) specific objects</a:t>
            </a:r>
            <a:endParaRPr lang="en-US" b="1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6467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497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https://refactoring.guru/design-patterns/builder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https://refactoring.guru/design-patterns/builder/csharp/example/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63419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https://www.dofactory.com/net/builder-design-pattern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2935999" y="6239933"/>
            <a:ext cx="6320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highlight>
                  <a:srgbClr val="000000"/>
                </a:highlight>
                <a:latin typeface="+mj-lt"/>
                <a:hlinkClick r:id="rId5"/>
              </a:rPr>
              <a:t>https://endjin.com/blog/2019/06/design-patterns-in-c-the-builder-pattern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3010E-A494-4035-8FFA-5A9845939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922" y="4352314"/>
            <a:ext cx="6542153" cy="1221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53CFB-C230-4C9B-8FAB-F2C9875C9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3279" y="1456267"/>
            <a:ext cx="5145441" cy="19727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694532-E3F4-4CDD-9DA9-3B2FF7EFEDE3}"/>
              </a:ext>
            </a:extLst>
          </p:cNvPr>
          <p:cNvSpPr/>
          <p:nvPr/>
        </p:nvSpPr>
        <p:spPr>
          <a:xfrm>
            <a:off x="3536614" y="1870850"/>
            <a:ext cx="1151591" cy="1960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A854E-384B-4117-8F0B-F96AAE15C406}"/>
              </a:ext>
            </a:extLst>
          </p:cNvPr>
          <p:cNvSpPr/>
          <p:nvPr/>
        </p:nvSpPr>
        <p:spPr>
          <a:xfrm>
            <a:off x="4238242" y="5265420"/>
            <a:ext cx="999237" cy="2503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91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830E2D-2FC0-4EC0-BEED-5487C6791A0E}"/>
              </a:ext>
            </a:extLst>
          </p:cNvPr>
          <p:cNvGrpSpPr/>
          <p:nvPr/>
        </p:nvGrpSpPr>
        <p:grpSpPr>
          <a:xfrm>
            <a:off x="6350002" y="1664208"/>
            <a:ext cx="5282992" cy="4545123"/>
            <a:chOff x="548641" y="1664208"/>
            <a:chExt cx="5282992" cy="4545123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5781040"/>
              <a:ext cx="5282992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Standardized</a:t>
              </a:r>
              <a:r>
                <a:rPr lang="en-US" dirty="0">
                  <a:highlight>
                    <a:srgbClr val="000000"/>
                  </a:highlight>
                </a:rPr>
                <a:t> toys from </a:t>
              </a:r>
              <a:r>
                <a:rPr lang="en-US" b="1" dirty="0">
                  <a:highlight>
                    <a:srgbClr val="000000"/>
                  </a:highlight>
                </a:rPr>
                <a:t>Factory</a:t>
              </a:r>
              <a:r>
                <a:rPr lang="en-US" dirty="0">
                  <a:highlight>
                    <a:srgbClr val="000000"/>
                  </a:highlight>
                </a:rPr>
                <a:t> (all looks the same)</a:t>
              </a:r>
            </a:p>
          </p:txBody>
        </p:sp>
        <p:pic>
          <p:nvPicPr>
            <p:cNvPr id="2050" name="Picture 2" descr="Inside a Chinese Factory That Makes Toys for Rest of the World">
              <a:extLst>
                <a:ext uri="{FF2B5EF4-FFF2-40B4-BE49-F238E27FC236}">
                  <a16:creationId xmlns:a16="http://schemas.microsoft.com/office/drawing/2014/main" id="{2BA8D830-CBBC-480A-97C2-32F17BE12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13" y="1664208"/>
              <a:ext cx="520012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6BB8DB-9027-4AE0-88D1-131A9B0C9571}"/>
              </a:ext>
            </a:extLst>
          </p:cNvPr>
          <p:cNvGrpSpPr/>
          <p:nvPr/>
        </p:nvGrpSpPr>
        <p:grpSpPr>
          <a:xfrm>
            <a:off x="559008" y="1664208"/>
            <a:ext cx="5282992" cy="4878832"/>
            <a:chOff x="6277495" y="1664208"/>
            <a:chExt cx="5282992" cy="4878832"/>
          </a:xfrm>
        </p:grpSpPr>
        <p:pic>
          <p:nvPicPr>
            <p:cNvPr id="2052" name="Picture 4" descr="Handmade toys - Home | Facebook">
              <a:extLst>
                <a:ext uri="{FF2B5EF4-FFF2-40B4-BE49-F238E27FC236}">
                  <a16:creationId xmlns:a16="http://schemas.microsoft.com/office/drawing/2014/main" id="{E9D6D0CE-0827-473F-8651-4E34410E9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6386" y="1664208"/>
              <a:ext cx="3900090" cy="3900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D7367B90-D67D-4342-BB55-4C8633A9EE9E}"/>
                </a:ext>
              </a:extLst>
            </p:cNvPr>
            <p:cNvSpPr txBox="1">
              <a:spLocks/>
            </p:cNvSpPr>
            <p:nvPr/>
          </p:nvSpPr>
          <p:spPr>
            <a:xfrm>
              <a:off x="6277495" y="5781040"/>
              <a:ext cx="5282992" cy="7620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Customized</a:t>
              </a:r>
              <a:r>
                <a:rPr lang="en-US" dirty="0">
                  <a:highlight>
                    <a:srgbClr val="000000"/>
                  </a:highlight>
                </a:rPr>
                <a:t> handmade toys from </a:t>
              </a:r>
              <a:r>
                <a:rPr lang="en-US" b="1" dirty="0">
                  <a:highlight>
                    <a:srgbClr val="000000"/>
                  </a:highlight>
                </a:rPr>
                <a:t>Builder</a:t>
              </a:r>
              <a:r>
                <a:rPr lang="en-US" dirty="0">
                  <a:highlight>
                    <a:srgbClr val="000000"/>
                  </a:highlight>
                </a:rPr>
                <a:t> (they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have similar base but different clothes / colors)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915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E5A782-C1D2-4487-B40E-6B1133F464A1}"/>
              </a:ext>
            </a:extLst>
          </p:cNvPr>
          <p:cNvGrpSpPr/>
          <p:nvPr/>
        </p:nvGrpSpPr>
        <p:grpSpPr>
          <a:xfrm>
            <a:off x="408214" y="1934845"/>
            <a:ext cx="5687786" cy="4060340"/>
            <a:chOff x="408214" y="1934845"/>
            <a:chExt cx="5687786" cy="4060340"/>
          </a:xfrm>
        </p:grpSpPr>
        <p:pic>
          <p:nvPicPr>
            <p:cNvPr id="4100" name="Picture 4" descr="Lots of subclasses create another problem">
              <a:extLst>
                <a:ext uri="{FF2B5EF4-FFF2-40B4-BE49-F238E27FC236}">
                  <a16:creationId xmlns:a16="http://schemas.microsoft.com/office/drawing/2014/main" id="{1117C9EF-8FE0-4F8A-AA8B-FECAA0DDA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15" y="1934845"/>
              <a:ext cx="5687785" cy="331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8559645-81B1-4FD4-A91A-28FD6CFBD18A}"/>
                </a:ext>
              </a:extLst>
            </p:cNvPr>
            <p:cNvSpPr txBox="1">
              <a:spLocks/>
            </p:cNvSpPr>
            <p:nvPr/>
          </p:nvSpPr>
          <p:spPr>
            <a:xfrm>
              <a:off x="408214" y="5566894"/>
              <a:ext cx="5687785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Builder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6F188E-4A03-40C7-A05D-845364A4E5E1}"/>
              </a:ext>
            </a:extLst>
          </p:cNvPr>
          <p:cNvGrpSpPr/>
          <p:nvPr/>
        </p:nvGrpSpPr>
        <p:grpSpPr>
          <a:xfrm>
            <a:off x="6790077" y="1934845"/>
            <a:ext cx="4993708" cy="4050179"/>
            <a:chOff x="6790077" y="1934845"/>
            <a:chExt cx="4993708" cy="4050179"/>
          </a:xfrm>
        </p:grpSpPr>
        <p:pic>
          <p:nvPicPr>
            <p:cNvPr id="4098" name="Picture 2" descr="Building new homes in the suburbs to solve the housing crisis | Centre for  Cities">
              <a:extLst>
                <a:ext uri="{FF2B5EF4-FFF2-40B4-BE49-F238E27FC236}">
                  <a16:creationId xmlns:a16="http://schemas.microsoft.com/office/drawing/2014/main" id="{679E546A-6CED-4406-997B-E61192BFC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0077" y="1934845"/>
              <a:ext cx="4993708" cy="33178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47382E9B-B2FA-4EEB-A287-75309FFE3CA4}"/>
                </a:ext>
              </a:extLst>
            </p:cNvPr>
            <p:cNvSpPr txBox="1">
              <a:spLocks/>
            </p:cNvSpPr>
            <p:nvPr/>
          </p:nvSpPr>
          <p:spPr>
            <a:xfrm>
              <a:off x="6790077" y="5556733"/>
              <a:ext cx="4993708" cy="4282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Houses from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9553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1A4D38-49D9-43A2-9095-21FCF710CE32}"/>
              </a:ext>
            </a:extLst>
          </p:cNvPr>
          <p:cNvSpPr txBox="1">
            <a:spLocks/>
          </p:cNvSpPr>
          <p:nvPr/>
        </p:nvSpPr>
        <p:spPr>
          <a:xfrm>
            <a:off x="3912449" y="1810510"/>
            <a:ext cx="4367103" cy="461772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ABC Application user wants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have multiple context menus, popups,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and toolbars.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The only common thing for popups is that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they are all rectangle and appearing on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center of the screen. Toolbars are above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horizontally oriented, and context menus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will appear on right mouse button click.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That’s all.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Regardless that, they are all different, with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different number of buttons, text, colors,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icons, tooltips or even conditions when they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should be open.</a:t>
            </a:r>
          </a:p>
        </p:txBody>
      </p:sp>
      <p:pic>
        <p:nvPicPr>
          <p:cNvPr id="5122" name="Picture 2" descr="6 Ways Exit Popups Can Help You Improve Your Website - SmallBizDaily">
            <a:extLst>
              <a:ext uri="{FF2B5EF4-FFF2-40B4-BE49-F238E27FC236}">
                <a16:creationId xmlns:a16="http://schemas.microsoft.com/office/drawing/2014/main" id="{EA01E3CB-BC4C-4E99-BCEF-99B542A7A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7" t="6765" r="19867" b="6765"/>
          <a:stretch/>
        </p:blipFill>
        <p:spPr bwMode="auto">
          <a:xfrm>
            <a:off x="245047" y="2654807"/>
            <a:ext cx="3125373" cy="27330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E05DA5-1BDA-44B4-B3F6-3B41969E18C0}"/>
              </a:ext>
            </a:extLst>
          </p:cNvPr>
          <p:cNvSpPr txBox="1">
            <a:spLocks/>
          </p:cNvSpPr>
          <p:nvPr/>
        </p:nvSpPr>
        <p:spPr>
          <a:xfrm>
            <a:off x="8821581" y="2654807"/>
            <a:ext cx="2753360" cy="292912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fulfill this task by 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cre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ating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multiple UI elements ma-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nually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, or preparing some private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free-floating / utilities / helper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methods to change particular as-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pects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of the UI elements’ content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OR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you can use </a:t>
            </a:r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pattern to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achieve the same result and have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everything in one place (some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[</a:t>
            </a:r>
            <a:r>
              <a:rPr lang="en-US" sz="1400" dirty="0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UIElementName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]Builder folder)</a:t>
            </a:r>
          </a:p>
        </p:txBody>
      </p:sp>
    </p:spTree>
    <p:extLst>
      <p:ext uri="{BB962C8B-B14F-4D97-AF65-F5344CB8AC3E}">
        <p14:creationId xmlns:p14="http://schemas.microsoft.com/office/powerpoint/2010/main" val="2193457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2456627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EDF042-DBD9-4020-8343-7AEDF91BA910}"/>
              </a:ext>
            </a:extLst>
          </p:cNvPr>
          <p:cNvGrpSpPr/>
          <p:nvPr/>
        </p:nvGrpSpPr>
        <p:grpSpPr>
          <a:xfrm>
            <a:off x="434340" y="177744"/>
            <a:ext cx="4102826" cy="2913896"/>
            <a:chOff x="617220" y="1170424"/>
            <a:chExt cx="4102826" cy="2913896"/>
          </a:xfrm>
        </p:grpSpPr>
        <p:pic>
          <p:nvPicPr>
            <p:cNvPr id="13" name="Picture 2" descr="The telescopic constructor">
              <a:extLst>
                <a:ext uri="{FF2B5EF4-FFF2-40B4-BE49-F238E27FC236}">
                  <a16:creationId xmlns:a16="http://schemas.microsoft.com/office/drawing/2014/main" id="{0E12B105-CA5F-4586-8729-A6DB15663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" y="1691005"/>
              <a:ext cx="4102826" cy="2393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0D1A0-2387-4D1C-8561-AC23615A0AA5}"/>
                </a:ext>
              </a:extLst>
            </p:cNvPr>
            <p:cNvSpPr txBox="1"/>
            <p:nvPr/>
          </p:nvSpPr>
          <p:spPr>
            <a:xfrm>
              <a:off x="1516362" y="1170424"/>
              <a:ext cx="2304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To avoid this problem: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215936-330E-4F02-ABE7-EEE4FD024A5B}"/>
              </a:ext>
            </a:extLst>
          </p:cNvPr>
          <p:cNvGrpSpPr/>
          <p:nvPr/>
        </p:nvGrpSpPr>
        <p:grpSpPr>
          <a:xfrm>
            <a:off x="434340" y="3363094"/>
            <a:ext cx="4102826" cy="3247891"/>
            <a:chOff x="434340" y="3478085"/>
            <a:chExt cx="4102826" cy="3247891"/>
          </a:xfrm>
        </p:grpSpPr>
        <p:pic>
          <p:nvPicPr>
            <p:cNvPr id="6148" name="Picture 4" descr="Applying the Builder pattern">
              <a:extLst>
                <a:ext uri="{FF2B5EF4-FFF2-40B4-BE49-F238E27FC236}">
                  <a16:creationId xmlns:a16="http://schemas.microsoft.com/office/drawing/2014/main" id="{30691448-CFA6-4E9C-B69E-61C571A70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" y="3924046"/>
              <a:ext cx="4102826" cy="28019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007579-6C5C-4AF0-90EF-C5A1875A49F7}"/>
                </a:ext>
              </a:extLst>
            </p:cNvPr>
            <p:cNvSpPr txBox="1"/>
            <p:nvPr/>
          </p:nvSpPr>
          <p:spPr>
            <a:xfrm>
              <a:off x="1067512" y="3478085"/>
              <a:ext cx="2836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We can use Builder pattern: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pic>
        <p:nvPicPr>
          <p:cNvPr id="6150" name="Picture 6" descr="Structure of the Builder design pattern">
            <a:extLst>
              <a:ext uri="{FF2B5EF4-FFF2-40B4-BE49-F238E27FC236}">
                <a16:creationId xmlns:a16="http://schemas.microsoft.com/office/drawing/2014/main" id="{A7A70DE4-5643-40F0-93F3-2BF263B4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60" y="666750"/>
            <a:ext cx="43815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2AD30D2-CE9F-4FCE-BFA3-4FD428CF7FB3}"/>
              </a:ext>
            </a:extLst>
          </p:cNvPr>
          <p:cNvSpPr/>
          <p:nvPr/>
        </p:nvSpPr>
        <p:spPr>
          <a:xfrm>
            <a:off x="4754880" y="4224500"/>
            <a:ext cx="2529840" cy="56896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9F69ED6E-4765-4E0C-8BD2-AAF17872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3354742"/>
            <a:ext cx="2153921" cy="90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9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308763" y="1243544"/>
            <a:ext cx="3734753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_burger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500" dirty="0">
                <a:highlight>
                  <a:srgbClr val="000000"/>
                </a:highlight>
              </a:rPr>
              <a:t> Reset()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._burger.NumPatties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._burger.Cheese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._burger.Bacon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default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BuildCheeseburger()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    Reset();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._burger.Cheese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500" dirty="0">
                <a:highlight>
                  <a:srgbClr val="000000"/>
                </a:highlight>
              </a:rPr>
              <a:t>._burger;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565649" y="704650"/>
            <a:ext cx="348615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(#1a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700" b="1" dirty="0">
                <a:highlight>
                  <a:srgbClr val="000000"/>
                </a:highlight>
              </a:rPr>
              <a:t> +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Properties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B305D1-77A2-43EC-972D-6D064DC29357}"/>
              </a:ext>
            </a:extLst>
          </p:cNvPr>
          <p:cNvGrpSpPr/>
          <p:nvPr/>
        </p:nvGrpSpPr>
        <p:grpSpPr>
          <a:xfrm>
            <a:off x="4222908" y="4484779"/>
            <a:ext cx="7660329" cy="1929411"/>
            <a:chOff x="4222908" y="4484779"/>
            <a:chExt cx="7660329" cy="19294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B177B-1816-4C3F-A910-8DD558B4DF57}"/>
                </a:ext>
              </a:extLst>
            </p:cNvPr>
            <p:cNvSpPr txBox="1"/>
            <p:nvPr/>
          </p:nvSpPr>
          <p:spPr>
            <a:xfrm>
              <a:off x="7325103" y="4936862"/>
              <a:ext cx="4558134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500" dirty="0">
                  <a:highlight>
                    <a:srgbClr val="000000"/>
                  </a:highlight>
                </a:rPr>
                <a:t>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static void</a:t>
              </a:r>
              <a:r>
                <a:rPr lang="en-US" sz="1500" dirty="0">
                  <a:highlight>
                    <a:srgbClr val="000000"/>
                  </a:highlight>
                </a:rPr>
                <a:t> Main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mcDonalds =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sz="1500" dirty="0">
                  <a:highlight>
                    <a:srgbClr val="000000"/>
                  </a:highlight>
                </a:rPr>
                <a:t>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cheeseburger = mcDonalds.BuildCheesburger();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51FC7FA-C638-4F0B-B254-C7A9A0873430}"/>
                </a:ext>
              </a:extLst>
            </p:cNvPr>
            <p:cNvSpPr/>
            <p:nvPr/>
          </p:nvSpPr>
          <p:spPr>
            <a:xfrm>
              <a:off x="4222908" y="5482486"/>
              <a:ext cx="2916801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DC69F8-599A-45D2-A0EC-C79D9915F44A}"/>
                </a:ext>
              </a:extLst>
            </p:cNvPr>
            <p:cNvSpPr txBox="1"/>
            <p:nvPr/>
          </p:nvSpPr>
          <p:spPr>
            <a:xfrm>
              <a:off x="9195404" y="4484779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18E5AC-B56C-48E6-858F-09BCCB5F32CB}"/>
              </a:ext>
            </a:extLst>
          </p:cNvPr>
          <p:cNvSpPr txBox="1"/>
          <p:nvPr/>
        </p:nvSpPr>
        <p:spPr>
          <a:xfrm>
            <a:off x="4515852" y="2170097"/>
            <a:ext cx="3162373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500" dirty="0">
                <a:highlight>
                  <a:srgbClr val="000000"/>
                </a:highlight>
              </a:rPr>
              <a:t> NumPatties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500" dirty="0">
                <a:highlight>
                  <a:srgbClr val="000000"/>
                </a:highlight>
              </a:rPr>
              <a:t> Cheese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bool</a:t>
            </a:r>
            <a:r>
              <a:rPr lang="en-US" sz="1500" dirty="0">
                <a:highlight>
                  <a:srgbClr val="000000"/>
                </a:highlight>
              </a:rPr>
              <a:t> Bacon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500" dirty="0">
                <a:highlight>
                  <a:srgbClr val="000000"/>
                </a:highlight>
              </a:rPr>
              <a:t>; }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05FEFB-8E38-4F26-96BC-19CC14648ABF}"/>
              </a:ext>
            </a:extLst>
          </p:cNvPr>
          <p:cNvGrpSpPr/>
          <p:nvPr/>
        </p:nvGrpSpPr>
        <p:grpSpPr>
          <a:xfrm>
            <a:off x="665018" y="4211782"/>
            <a:ext cx="4842901" cy="1930400"/>
            <a:chOff x="665018" y="4211782"/>
            <a:chExt cx="4842901" cy="19304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8DF6E6-F779-409F-AB8D-631A997BB8B7}"/>
                </a:ext>
              </a:extLst>
            </p:cNvPr>
            <p:cNvSpPr/>
            <p:nvPr/>
          </p:nvSpPr>
          <p:spPr>
            <a:xfrm>
              <a:off x="665018" y="4211782"/>
              <a:ext cx="2817091" cy="1930400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018587-96BA-4BEF-93D6-4D2FB492E3BE}"/>
                </a:ext>
              </a:extLst>
            </p:cNvPr>
            <p:cNvSpPr txBox="1"/>
            <p:nvPr/>
          </p:nvSpPr>
          <p:spPr>
            <a:xfrm>
              <a:off x="3523786" y="4715611"/>
              <a:ext cx="1984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Specialized </a:t>
              </a:r>
              <a:r>
                <a:rPr lang="en-NL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Builder</a:t>
              </a:r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methods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EAABF4-2C1F-4910-9FC6-4A1CBDD8F78E}"/>
              </a:ext>
            </a:extLst>
          </p:cNvPr>
          <p:cNvGrpSpPr/>
          <p:nvPr/>
        </p:nvGrpSpPr>
        <p:grpSpPr>
          <a:xfrm>
            <a:off x="660400" y="2513846"/>
            <a:ext cx="8806629" cy="1494735"/>
            <a:chOff x="660400" y="2891567"/>
            <a:chExt cx="8806629" cy="1154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686B3C-D30C-432F-93BB-DBB57BA7C7F4}"/>
                </a:ext>
              </a:extLst>
            </p:cNvPr>
            <p:cNvSpPr/>
            <p:nvPr/>
          </p:nvSpPr>
          <p:spPr>
            <a:xfrm>
              <a:off x="660400" y="2891567"/>
              <a:ext cx="7017825" cy="115417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658843-0CA4-4C15-9AB2-012CD293C703}"/>
                </a:ext>
              </a:extLst>
            </p:cNvPr>
            <p:cNvSpPr txBox="1"/>
            <p:nvPr/>
          </p:nvSpPr>
          <p:spPr>
            <a:xfrm>
              <a:off x="7718217" y="2948300"/>
              <a:ext cx="1748812" cy="64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Need to update these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properties manually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(support for new class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features: 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e.g., "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Lettuce</a:t>
              </a:r>
              <a:r>
                <a:rPr lang="en-US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"</a:t>
              </a: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)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E33F78-862D-4202-B23B-91EC1DAA2147}"/>
              </a:ext>
            </a:extLst>
          </p:cNvPr>
          <p:cNvSpPr txBox="1"/>
          <p:nvPr/>
        </p:nvSpPr>
        <p:spPr>
          <a:xfrm>
            <a:off x="9205386" y="295248"/>
            <a:ext cx="277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Customizing an object is delegated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to local specialized methods (check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"Strict Builder“ to restrict this usage)</a:t>
            </a:r>
          </a:p>
        </p:txBody>
      </p:sp>
    </p:spTree>
    <p:extLst>
      <p:ext uri="{BB962C8B-B14F-4D97-AF65-F5344CB8AC3E}">
        <p14:creationId xmlns:p14="http://schemas.microsoft.com/office/powerpoint/2010/main" val="160558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occurrences: </a:t>
            </a:r>
            <a:r>
              <a:rPr lang="en-US" dirty="0">
                <a:highlight>
                  <a:srgbClr val="000000"/>
                </a:highlight>
              </a:rPr>
              <a:t>When you </a:t>
            </a:r>
            <a:r>
              <a:rPr lang="en-US" b="1" u="sng" dirty="0">
                <a:highlight>
                  <a:srgbClr val="000000"/>
                </a:highlight>
              </a:rPr>
              <a:t>need to have only 1 instance</a:t>
            </a:r>
            <a:r>
              <a:rPr lang="en-US" dirty="0">
                <a:highlight>
                  <a:srgbClr val="000000"/>
                </a:highlight>
              </a:rPr>
              <a:t> of some object to not mess with the context</a:t>
            </a:r>
          </a:p>
          <a:p>
            <a:pPr marL="2332038" indent="0">
              <a:buNone/>
            </a:pPr>
            <a:r>
              <a:rPr lang="en-US" dirty="0">
                <a:highlight>
                  <a:srgbClr val="000000"/>
                </a:highlight>
              </a:rPr>
              <a:t>(e.g., database) or to not create </a:t>
            </a:r>
            <a:r>
              <a:rPr lang="pl-PL" dirty="0">
                <a:highlight>
                  <a:srgbClr val="000000"/>
                </a:highlight>
              </a:rPr>
              <a:t>unnecessary </a:t>
            </a:r>
            <a:r>
              <a:rPr lang="en-US" dirty="0">
                <a:highlight>
                  <a:srgbClr val="000000"/>
                </a:highlight>
              </a:rPr>
              <a:t>duplicates (many files, many instances).</a:t>
            </a:r>
          </a:p>
          <a:p>
            <a:pPr marL="2239963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Caching the instance: </a:t>
            </a:r>
            <a:r>
              <a:rPr lang="en-US" dirty="0">
                <a:highlight>
                  <a:srgbClr val="000000"/>
                </a:highlight>
              </a:rPr>
              <a:t>To prevent initializing the same object all the time, again and again, to </a:t>
            </a:r>
            <a:r>
              <a:rPr lang="en-US" b="1" u="sng" dirty="0">
                <a:highlight>
                  <a:srgbClr val="000000"/>
                </a:highlight>
              </a:rPr>
              <a:t>avoid unnecessary</a:t>
            </a:r>
          </a:p>
          <a:p>
            <a:pPr marL="2332038" indent="0">
              <a:buNone/>
            </a:pPr>
            <a:r>
              <a:rPr lang="en-US" b="1" u="sng" dirty="0">
                <a:highlight>
                  <a:srgbClr val="000000"/>
                </a:highlight>
              </a:rPr>
              <a:t>overhead</a:t>
            </a:r>
            <a:r>
              <a:rPr lang="en-US" dirty="0">
                <a:highlight>
                  <a:srgbClr val="000000"/>
                </a:highlight>
              </a:rPr>
              <a:t> and to improve the performance.</a:t>
            </a:r>
            <a:endParaRPr lang="pl-PL" dirty="0">
              <a:highlight>
                <a:srgbClr val="000000"/>
              </a:highlight>
            </a:endParaRPr>
          </a:p>
          <a:p>
            <a:pPr marL="2332038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Controls access to shared resource </a:t>
            </a:r>
            <a:r>
              <a:rPr lang="en-US" dirty="0">
                <a:highlight>
                  <a:srgbClr val="000000"/>
                </a:highlight>
              </a:rPr>
              <a:t>(e.g.: </a:t>
            </a:r>
            <a:r>
              <a:rPr lang="en-US" b="1" u="sng" dirty="0">
                <a:highlight>
                  <a:srgbClr val="000000"/>
                </a:highlight>
              </a:rPr>
              <a:t>public static</a:t>
            </a:r>
            <a:r>
              <a:rPr lang="en-US" dirty="0">
                <a:highlight>
                  <a:srgbClr val="000000"/>
                </a:highlight>
              </a:rPr>
              <a:t>) from other places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en-US" dirty="0">
                <a:highlight>
                  <a:srgbClr val="000000"/>
                </a:highlight>
              </a:rPr>
              <a:t>to aggregate and synchronize data.</a:t>
            </a:r>
            <a:endParaRPr lang="pl-PL" dirty="0">
              <a:highlight>
                <a:srgbClr val="000000"/>
              </a:highlight>
            </a:endParaRPr>
          </a:p>
          <a:p>
            <a:pPr marL="3584575" indent="0">
              <a:buNone/>
            </a:pPr>
            <a:r>
              <a:rPr lang="pl-PL" dirty="0">
                <a:highlight>
                  <a:srgbClr val="000000"/>
                </a:highlight>
              </a:rPr>
              <a:t>Singleton is treated as a gatekeeper.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160981" y="1771301"/>
            <a:ext cx="3579167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br>
              <a:rPr lang="en-NL" sz="6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 :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IBuilder</a:t>
            </a:r>
            <a:r>
              <a:rPr lang="en-NL" sz="1200" dirty="0">
                <a:highlight>
                  <a:srgbClr val="000000"/>
                </a:highlight>
              </a:rPr>
              <a:t>&lt;</a:t>
            </a:r>
            <a:r>
              <a:rPr lang="en-NL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NL" sz="1200" dirty="0">
                <a:highlight>
                  <a:srgbClr val="000000"/>
                </a:highlight>
              </a:rPr>
              <a:t>&gt;</a:t>
            </a: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();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highlight>
                  <a:srgbClr val="000000"/>
                </a:highlight>
              </a:rPr>
              <a:t>{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highlight>
                  <a:srgbClr val="000000"/>
                </a:highlight>
              </a:rPr>
              <a:t>Reset()</a:t>
            </a:r>
            <a:r>
              <a:rPr lang="en-NL" sz="1200" dirty="0">
                <a:highlight>
                  <a:srgbClr val="000000"/>
                </a:highlight>
              </a:rPr>
              <a:t>;  </a:t>
            </a:r>
            <a:r>
              <a:rPr lang="en-NL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Default state</a:t>
            </a:r>
          </a:p>
          <a:p>
            <a:r>
              <a:rPr lang="en-NL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highlight>
                  <a:srgbClr val="000000"/>
                </a:highlight>
              </a:rPr>
              <a:t>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Reset()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._burger.Ingredients.Clear();</a:t>
            </a:r>
            <a:endParaRPr lang="en-NL" sz="1200" dirty="0">
              <a:highlight>
                <a:srgbClr val="000000"/>
              </a:highlight>
            </a:endParaRPr>
          </a:p>
          <a:p>
            <a:r>
              <a:rPr lang="en-NL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en-NL" sz="1200" dirty="0">
                <a:highlight>
                  <a:srgbClr val="000000"/>
                </a:highlight>
              </a:rPr>
              <a:t>._burger.AddIngredient(</a:t>
            </a:r>
            <a:r>
              <a:rPr lang="en-NL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NL" sz="1200" dirty="0">
                <a:highlight>
                  <a:srgbClr val="000000"/>
                </a:highlight>
              </a:rPr>
              <a:t> </a:t>
            </a:r>
            <a:r>
              <a:rPr lang="en-NL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Meat</a:t>
            </a:r>
            <a:r>
              <a:rPr lang="en-NL" sz="1200" dirty="0">
                <a:highlight>
                  <a:srgbClr val="000000"/>
                </a:highlight>
              </a:rPr>
              <a:t>());</a:t>
            </a: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AddIngredient(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200" dirty="0">
                <a:highlight>
                  <a:srgbClr val="000000"/>
                </a:highlight>
              </a:rPr>
              <a:t> ingredient)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    this</a:t>
            </a:r>
            <a:r>
              <a:rPr lang="en-US" sz="1200" dirty="0">
                <a:highlight>
                  <a:srgbClr val="000000"/>
                </a:highlight>
              </a:rPr>
              <a:t>._burger.Add(ingredient);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Build()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565649" y="704650"/>
            <a:ext cx="348615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(#1b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1700" b="1" dirty="0">
                <a:highlight>
                  <a:srgbClr val="000000"/>
                </a:highlight>
              </a:rPr>
              <a:t> +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Components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CB37F4-40B2-439C-BE05-F21C9E184B29}"/>
              </a:ext>
            </a:extLst>
          </p:cNvPr>
          <p:cNvGrpSpPr/>
          <p:nvPr/>
        </p:nvGrpSpPr>
        <p:grpSpPr>
          <a:xfrm>
            <a:off x="3906983" y="4264637"/>
            <a:ext cx="7370308" cy="2400311"/>
            <a:chOff x="4525820" y="4484779"/>
            <a:chExt cx="7370308" cy="24003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1B177B-1816-4C3F-A910-8DD558B4DF57}"/>
                </a:ext>
              </a:extLst>
            </p:cNvPr>
            <p:cNvSpPr txBox="1"/>
            <p:nvPr/>
          </p:nvSpPr>
          <p:spPr>
            <a:xfrm>
              <a:off x="8478983" y="4936862"/>
              <a:ext cx="3404254" cy="1938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500" dirty="0">
                  <a:highlight>
                    <a:srgbClr val="000000"/>
                  </a:highlight>
                </a:rPr>
                <a:t>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static void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NL" sz="1500" dirty="0">
                  <a:highlight>
                    <a:srgbClr val="000000"/>
                  </a:highlight>
                </a:rPr>
                <a:t>CreateCheesburger()</a:t>
              </a:r>
              <a:endParaRPr lang="en-US" sz="1500" dirty="0">
                <a:highlight>
                  <a:srgbClr val="000000"/>
                </a:highlight>
              </a:endParaRPr>
            </a:p>
            <a:p>
              <a:r>
                <a:rPr lang="en-US" sz="15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burger =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sz="1500" dirty="0">
                  <a:highlight>
                    <a:srgbClr val="000000"/>
                  </a:highlight>
                </a:rPr>
                <a:t>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burger = burger.Reset();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burger.AddIngredient(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US" sz="15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Cheese</a:t>
              </a:r>
              <a:r>
                <a:rPr lang="en-US" sz="1500" dirty="0">
                  <a:highlight>
                    <a:srgbClr val="000000"/>
                  </a:highlight>
                </a:rPr>
                <a:t>());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   </a:t>
              </a:r>
              <a:r>
                <a: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var</a:t>
              </a:r>
              <a:r>
                <a:rPr lang="en-US" sz="1500" dirty="0">
                  <a:highlight>
                    <a:srgbClr val="000000"/>
                  </a:highlight>
                </a:rPr>
                <a:t> </a:t>
              </a:r>
              <a:r>
                <a:rPr lang="en-NL" sz="1500" dirty="0">
                  <a:highlight>
                    <a:srgbClr val="000000"/>
                  </a:highlight>
                </a:rPr>
                <a:t>cheeseburger</a:t>
              </a:r>
              <a:r>
                <a:rPr lang="en-US" sz="1500" dirty="0">
                  <a:highlight>
                    <a:srgbClr val="000000"/>
                  </a:highlight>
                </a:rPr>
                <a:t> = burger.Build();</a:t>
              </a:r>
            </a:p>
            <a:p>
              <a:r>
                <a:rPr lang="en-US" sz="15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51FC7FA-C638-4F0B-B254-C7A9A0873430}"/>
                </a:ext>
              </a:extLst>
            </p:cNvPr>
            <p:cNvSpPr/>
            <p:nvPr/>
          </p:nvSpPr>
          <p:spPr>
            <a:xfrm>
              <a:off x="4525820" y="5713318"/>
              <a:ext cx="3805960" cy="38608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DC69F8-599A-45D2-A0EC-C79D9915F44A}"/>
                </a:ext>
              </a:extLst>
            </p:cNvPr>
            <p:cNvSpPr txBox="1"/>
            <p:nvPr/>
          </p:nvSpPr>
          <p:spPr>
            <a:xfrm>
              <a:off x="9772344" y="4484779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46E2E6-FB30-4A16-A3F7-899301132D69}"/>
                </a:ext>
              </a:extLst>
            </p:cNvPr>
            <p:cNvSpPr txBox="1"/>
            <p:nvPr/>
          </p:nvSpPr>
          <p:spPr>
            <a:xfrm>
              <a:off x="9781580" y="6638869"/>
              <a:ext cx="211454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NL" sz="1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NOTE: Can be placed in </a:t>
              </a:r>
              <a:r>
                <a:rPr lang="en-NL" sz="1000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NL" sz="1000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class</a:t>
              </a:r>
              <a:endParaRPr lang="en-US" sz="1000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18E5AC-B56C-48E6-858F-09BCCB5F32CB}"/>
              </a:ext>
            </a:extLst>
          </p:cNvPr>
          <p:cNvSpPr txBox="1"/>
          <p:nvPr/>
        </p:nvSpPr>
        <p:spPr>
          <a:xfrm>
            <a:off x="7577051" y="2319361"/>
            <a:ext cx="445396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Food</a:t>
            </a:r>
            <a:endParaRPr lang="en-US" sz="1500" dirty="0">
              <a:highlight>
                <a:srgbClr val="000000"/>
              </a:highlight>
            </a:endParaRPr>
          </a:p>
          <a:p>
            <a:r>
              <a:rPr lang="en-US" sz="15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N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List</a:t>
            </a:r>
            <a:r>
              <a:rPr lang="en-US" sz="1500" dirty="0">
                <a:highlight>
                  <a:srgbClr val="000000"/>
                </a:highlight>
              </a:rPr>
              <a:t>&lt;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&gt; Ingredients </a:t>
            </a:r>
            <a:r>
              <a:rPr lang="en-NL" sz="1500" dirty="0">
                <a:highlight>
                  <a:srgbClr val="000000"/>
                </a:highlight>
              </a:rPr>
              <a:t>{ </a:t>
            </a:r>
            <a:r>
              <a:rPr lang="en-N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NL" sz="1500" dirty="0">
                <a:highlight>
                  <a:srgbClr val="000000"/>
                </a:highlight>
              </a:rPr>
              <a:t>; }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5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466F2D-C89E-42BD-B704-3E49E2DDF45B}"/>
              </a:ext>
            </a:extLst>
          </p:cNvPr>
          <p:cNvSpPr txBox="1"/>
          <p:nvPr/>
        </p:nvSpPr>
        <p:spPr>
          <a:xfrm>
            <a:off x="7577050" y="3430076"/>
            <a:ext cx="3138439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500" dirty="0">
                <a:highlight>
                  <a:srgbClr val="000000"/>
                </a:highlight>
              </a:rPr>
              <a:t> :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Food</a:t>
            </a:r>
            <a:r>
              <a:rPr lang="en-US" sz="1500" dirty="0">
                <a:highlight>
                  <a:srgbClr val="000000"/>
                </a:highlight>
              </a:rPr>
              <a:t> {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6AC65-B64F-4495-B38E-6602416B65A4}"/>
              </a:ext>
            </a:extLst>
          </p:cNvPr>
          <p:cNvSpPr txBox="1"/>
          <p:nvPr/>
        </p:nvSpPr>
        <p:spPr>
          <a:xfrm>
            <a:off x="160982" y="186494"/>
            <a:ext cx="400461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IBuilder</a:t>
            </a:r>
            <a:r>
              <a:rPr lang="en-US" sz="1200" dirty="0">
                <a:highlight>
                  <a:srgbClr val="000000"/>
                </a:highlight>
              </a:rPr>
              <a:t>&lt;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highlight>
                  <a:srgbClr val="000000"/>
                </a:highlight>
              </a:rPr>
              <a:t>&gt;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where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T </a:t>
            </a:r>
            <a:r>
              <a:rPr lang="en-US" sz="1200" dirty="0">
                <a:highlight>
                  <a:srgbClr val="000000"/>
                </a:highlight>
              </a:rPr>
              <a:t>: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Food</a:t>
            </a:r>
            <a:r>
              <a:rPr lang="en-US" sz="1200" dirty="0">
                <a:highlight>
                  <a:srgbClr val="000000"/>
                </a:highlight>
              </a:rPr>
              <a:t>,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Reset();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6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200" dirty="0">
                <a:highlight>
                  <a:srgbClr val="000000"/>
                </a:highlight>
              </a:rPr>
              <a:t> AddIngredient(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200" dirty="0">
                <a:highlight>
                  <a:srgbClr val="000000"/>
                </a:highlight>
              </a:rPr>
              <a:t> ingredient);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6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200" dirty="0">
                <a:highlight>
                  <a:srgbClr val="000000"/>
                </a:highlight>
              </a:rPr>
              <a:t>Build();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3EA2D-80EC-4988-A8B9-C2B2697D76F5}"/>
              </a:ext>
            </a:extLst>
          </p:cNvPr>
          <p:cNvSpPr txBox="1"/>
          <p:nvPr/>
        </p:nvSpPr>
        <p:spPr>
          <a:xfrm>
            <a:off x="9012652" y="1084995"/>
            <a:ext cx="3018366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abstract 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 {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07006F-B795-4781-8FE9-85B08D7D637F}"/>
              </a:ext>
            </a:extLst>
          </p:cNvPr>
          <p:cNvSpPr txBox="1"/>
          <p:nvPr/>
        </p:nvSpPr>
        <p:spPr>
          <a:xfrm>
            <a:off x="8451851" y="1502656"/>
            <a:ext cx="3579167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 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Cheese</a:t>
            </a:r>
            <a:r>
              <a:rPr lang="en-US" sz="1500" dirty="0">
                <a:highlight>
                  <a:srgbClr val="000000"/>
                </a:highlight>
              </a:rPr>
              <a:t> :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Ingredient</a:t>
            </a:r>
            <a:r>
              <a:rPr lang="en-US" sz="1500" dirty="0">
                <a:highlight>
                  <a:srgbClr val="000000"/>
                </a:highlight>
              </a:rPr>
              <a:t> { 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4A8DE-D04D-4B9C-ABAF-C71C36967F46}"/>
              </a:ext>
            </a:extLst>
          </p:cNvPr>
          <p:cNvSpPr txBox="1"/>
          <p:nvPr/>
        </p:nvSpPr>
        <p:spPr>
          <a:xfrm>
            <a:off x="7239896" y="161156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>
                <a:highlight>
                  <a:srgbClr val="000000"/>
                </a:highlight>
              </a:rPr>
              <a:t>Models:</a:t>
            </a:r>
            <a:endParaRPr lang="en-US" dirty="0">
              <a:highlight>
                <a:srgbClr val="000000"/>
              </a:highligh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D09E1-244E-4E2E-866C-19C2E9C3AE16}"/>
              </a:ext>
            </a:extLst>
          </p:cNvPr>
          <p:cNvGrpSpPr/>
          <p:nvPr/>
        </p:nvGrpSpPr>
        <p:grpSpPr>
          <a:xfrm>
            <a:off x="438593" y="4611437"/>
            <a:ext cx="5544994" cy="865727"/>
            <a:chOff x="-3133393" y="4777692"/>
            <a:chExt cx="5544994" cy="8657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AD804E-AABC-4A0E-80FD-0D32F853F9AE}"/>
                </a:ext>
              </a:extLst>
            </p:cNvPr>
            <p:cNvSpPr/>
            <p:nvPr/>
          </p:nvSpPr>
          <p:spPr>
            <a:xfrm>
              <a:off x="-3133393" y="4777692"/>
              <a:ext cx="3135880" cy="865727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549205-0172-4499-9D87-DF7F4B915FB2}"/>
                </a:ext>
              </a:extLst>
            </p:cNvPr>
            <p:cNvSpPr txBox="1"/>
            <p:nvPr/>
          </p:nvSpPr>
          <p:spPr>
            <a:xfrm>
              <a:off x="27935" y="5108364"/>
              <a:ext cx="2383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More flexible and generic use case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ACC2F7-463E-4A63-A324-1F20BB8949A3}"/>
              </a:ext>
            </a:extLst>
          </p:cNvPr>
          <p:cNvGrpSpPr/>
          <p:nvPr/>
        </p:nvGrpSpPr>
        <p:grpSpPr>
          <a:xfrm>
            <a:off x="5572645" y="2626952"/>
            <a:ext cx="5714170" cy="646331"/>
            <a:chOff x="-5503740" y="4640830"/>
            <a:chExt cx="5714170" cy="6463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7E8607-B1AC-4E3F-8380-F2200215104A}"/>
                </a:ext>
              </a:extLst>
            </p:cNvPr>
            <p:cNvSpPr/>
            <p:nvPr/>
          </p:nvSpPr>
          <p:spPr>
            <a:xfrm>
              <a:off x="-3123869" y="4803178"/>
              <a:ext cx="3334299" cy="32086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C970A1-D76F-4E00-B9C3-5D6FB72A35AF}"/>
                </a:ext>
              </a:extLst>
            </p:cNvPr>
            <p:cNvSpPr txBox="1"/>
            <p:nvPr/>
          </p:nvSpPr>
          <p:spPr>
            <a:xfrm>
              <a:off x="-5503740" y="4640830"/>
              <a:ext cx="22413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However, if you want to get a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specific element from that list,</a:t>
              </a:r>
              <a:b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you need to look up inside of it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2A982F-418E-4221-9004-A36CC63C2098}"/>
              </a:ext>
            </a:extLst>
          </p:cNvPr>
          <p:cNvGrpSpPr/>
          <p:nvPr/>
        </p:nvGrpSpPr>
        <p:grpSpPr>
          <a:xfrm>
            <a:off x="8321965" y="721638"/>
            <a:ext cx="3796144" cy="1905313"/>
            <a:chOff x="-1697147" y="3467649"/>
            <a:chExt cx="3796144" cy="19053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57AE094-E27A-4CCB-8E57-2323EC56063D}"/>
                </a:ext>
              </a:extLst>
            </p:cNvPr>
            <p:cNvSpPr/>
            <p:nvPr/>
          </p:nvSpPr>
          <p:spPr>
            <a:xfrm>
              <a:off x="-1697147" y="3762011"/>
              <a:ext cx="3796144" cy="16109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2709EF-0A66-47A1-A1D9-3331E03C570E}"/>
                </a:ext>
              </a:extLst>
            </p:cNvPr>
            <p:cNvSpPr txBox="1"/>
            <p:nvPr/>
          </p:nvSpPr>
          <p:spPr>
            <a:xfrm>
              <a:off x="-654681" y="3467649"/>
              <a:ext cx="1754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2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More classes to support.</a:t>
              </a:r>
              <a:endParaRPr lang="en-US" sz="1200" b="1" dirty="0">
                <a:solidFill>
                  <a:srgbClr val="C00000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4461FE-3BAF-4EB5-A089-79CDD54D7CE1}"/>
              </a:ext>
            </a:extLst>
          </p:cNvPr>
          <p:cNvGrpSpPr/>
          <p:nvPr/>
        </p:nvGrpSpPr>
        <p:grpSpPr>
          <a:xfrm>
            <a:off x="7029279" y="4366886"/>
            <a:ext cx="4248011" cy="2298062"/>
            <a:chOff x="1497889" y="5049898"/>
            <a:chExt cx="4248011" cy="229806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1D245C7-F9F2-4191-BC7E-F6EEB91EB697}"/>
                </a:ext>
              </a:extLst>
            </p:cNvPr>
            <p:cNvSpPr/>
            <p:nvPr/>
          </p:nvSpPr>
          <p:spPr>
            <a:xfrm>
              <a:off x="2328756" y="5389816"/>
              <a:ext cx="3417144" cy="1958144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E1009E-F7E2-4FB8-BDC3-F3D971E5DBB8}"/>
                </a:ext>
              </a:extLst>
            </p:cNvPr>
            <p:cNvSpPr txBox="1"/>
            <p:nvPr/>
          </p:nvSpPr>
          <p:spPr>
            <a:xfrm>
              <a:off x="1497889" y="5049898"/>
              <a:ext cx="2045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Specialized </a:t>
              </a:r>
              <a:r>
                <a:rPr lang="en-NL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methods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6F6D555-F8B7-44F3-89E1-D1691221F5CF}"/>
              </a:ext>
            </a:extLst>
          </p:cNvPr>
          <p:cNvSpPr txBox="1"/>
          <p:nvPr/>
        </p:nvSpPr>
        <p:spPr>
          <a:xfrm>
            <a:off x="8794568" y="295248"/>
            <a:ext cx="3189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Using components to boost maintenance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D800C7-F859-419F-9EE4-9C203AC6B531}"/>
              </a:ext>
            </a:extLst>
          </p:cNvPr>
          <p:cNvSpPr txBox="1"/>
          <p:nvPr/>
        </p:nvSpPr>
        <p:spPr>
          <a:xfrm>
            <a:off x="2408717" y="1294075"/>
            <a:ext cx="1800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4"/>
                </a:solidFill>
                <a:highlight>
                  <a:srgbClr val="000000"/>
                </a:highlight>
              </a:rPr>
              <a:t>Using generics is advised</a:t>
            </a:r>
          </a:p>
        </p:txBody>
      </p:sp>
    </p:spTree>
    <p:extLst>
      <p:ext uri="{BB962C8B-B14F-4D97-AF65-F5344CB8AC3E}">
        <p14:creationId xmlns:p14="http://schemas.microsoft.com/office/powerpoint/2010/main" val="642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3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43564-3ADC-4892-A47F-DDF28C66F3D0}"/>
              </a:ext>
            </a:extLst>
          </p:cNvPr>
          <p:cNvSpPr txBox="1"/>
          <p:nvPr/>
        </p:nvSpPr>
        <p:spPr>
          <a:xfrm>
            <a:off x="5205730" y="2984302"/>
            <a:ext cx="178054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highlight>
                  <a:srgbClr val="000000"/>
                </a:highlight>
              </a:rPr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interface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Add(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</a:t>
            </a:r>
            <a:r>
              <a:rPr lang="en-US" sz="1100" dirty="0">
                <a:highlight>
                  <a:srgbClr val="000000"/>
                </a:highlight>
              </a:rPr>
              <a:t> part);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51FFE-C4AB-4164-A8AC-023CD9E62271}"/>
              </a:ext>
            </a:extLst>
          </p:cNvPr>
          <p:cNvSpPr txBox="1"/>
          <p:nvPr/>
        </p:nvSpPr>
        <p:spPr>
          <a:xfrm>
            <a:off x="142239" y="112707"/>
            <a:ext cx="3997960" cy="663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550" dirty="0">
                <a:highlight>
                  <a:srgbClr val="000000"/>
                </a:highlight>
              </a:rPr>
              <a:t>    </a:t>
            </a:r>
            <a:br>
              <a:rPr lang="en-US" sz="55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ProductABuilder</a:t>
            </a:r>
            <a:r>
              <a:rPr lang="en-US" sz="1100" dirty="0">
                <a:highlight>
                  <a:srgbClr val="000000"/>
                </a:highlight>
              </a:rPr>
              <a:t> :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IBuilder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IPartAService</a:t>
            </a:r>
            <a:r>
              <a:rPr lang="en-US" sz="1100" dirty="0">
                <a:highlight>
                  <a:srgbClr val="000000"/>
                </a:highlight>
              </a:rPr>
              <a:t> _partAService;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IPartBService</a:t>
            </a:r>
            <a:r>
              <a:rPr lang="en-US" sz="1100" dirty="0">
                <a:highlight>
                  <a:srgbClr val="000000"/>
                </a:highlight>
              </a:rPr>
              <a:t> _partAService;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private readonly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  <a:r>
              <a:rPr lang="en-US" sz="1100" dirty="0">
                <a:highlight>
                  <a:srgbClr val="000000"/>
                </a:highlight>
              </a:rPr>
              <a:t> _product =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</a:t>
            </a:r>
            <a:r>
              <a:rPr lang="en-US" sz="1100" dirty="0">
                <a:highlight>
                  <a:srgbClr val="000000"/>
                </a:highlight>
              </a:rPr>
              <a:t>();</a:t>
            </a:r>
            <a:br>
              <a:rPr lang="en-US" sz="110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ProductABuilder</a:t>
            </a:r>
            <a:r>
              <a:rPr lang="en-US" sz="1100" dirty="0">
                <a:highlight>
                  <a:srgbClr val="000000"/>
                </a:highlight>
              </a:rPr>
              <a:t>(</a:t>
            </a:r>
            <a:br>
              <a:rPr lang="en-US" sz="1100" dirty="0">
                <a:highlight>
                  <a:srgbClr val="000000"/>
                </a:highlight>
              </a:rPr>
            </a:br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IPartAService</a:t>
            </a:r>
            <a:r>
              <a:rPr lang="en-US" sz="1100" dirty="0">
                <a:highlight>
                  <a:srgbClr val="000000"/>
                </a:highlight>
              </a:rPr>
              <a:t> partAService,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IPartBService</a:t>
            </a:r>
            <a:r>
              <a:rPr lang="en-US" sz="1100" dirty="0">
                <a:highlight>
                  <a:srgbClr val="000000"/>
                </a:highlight>
              </a:rPr>
              <a:t> partBService)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._partAService = partAService;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._partBService = partBService;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Reset();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Reset()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Reset the instance of the product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._product.Parts.Clear();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BuildPartA()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._product.Add(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._partAService.GetPart());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100" dirty="0">
                <a:highlight>
                  <a:srgbClr val="000000"/>
                </a:highlight>
              </a:rPr>
              <a:t> BuildPartB()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._product.Add(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._partBService.GetPart());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endParaRPr lang="en-US" sz="1100" dirty="0"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100" dirty="0">
                <a:highlight>
                  <a:srgbClr val="000000"/>
                </a:highlight>
              </a:rPr>
              <a:t>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IProduct</a:t>
            </a:r>
            <a:r>
              <a:rPr lang="en-US" sz="1100" dirty="0">
                <a:highlight>
                  <a:srgbClr val="000000"/>
                </a:highlight>
              </a:rPr>
              <a:t> GetProduct()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100" dirty="0">
                <a:highlight>
                  <a:srgbClr val="000000"/>
                </a:highlight>
              </a:rPr>
              <a:t> result =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100" dirty="0">
                <a:highlight>
                  <a:srgbClr val="000000"/>
                </a:highlight>
              </a:rPr>
              <a:t>._product;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Cache the customized instance</a:t>
            </a:r>
          </a:p>
          <a:p>
            <a:endParaRPr lang="en-US" sz="1100" dirty="0"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    Reset();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Reset the object, Builder can now build again</a:t>
            </a:r>
          </a:p>
          <a:p>
            <a:endParaRPr lang="en-US" sz="11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100" dirty="0">
                <a:highlight>
                  <a:srgbClr val="000000"/>
                </a:highlight>
              </a:rPr>
              <a:t>            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100" dirty="0">
                <a:highlight>
                  <a:srgbClr val="000000"/>
                </a:highlight>
              </a:rPr>
              <a:t> result; 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the customized instance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100" dirty="0">
                <a:highlight>
                  <a:srgbClr val="000000"/>
                </a:highlight>
              </a:rPr>
              <a:t>    }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8BA10F-2FD6-4906-AD55-30FEABE1A259}"/>
              </a:ext>
            </a:extLst>
          </p:cNvPr>
          <p:cNvGrpSpPr/>
          <p:nvPr/>
        </p:nvGrpSpPr>
        <p:grpSpPr>
          <a:xfrm>
            <a:off x="4297680" y="1499280"/>
            <a:ext cx="2688590" cy="1277273"/>
            <a:chOff x="4297680" y="1499280"/>
            <a:chExt cx="2688590" cy="12772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46AD13-C31C-45B8-B3BD-385B04B18B90}"/>
                </a:ext>
              </a:extLst>
            </p:cNvPr>
            <p:cNvSpPr txBox="1"/>
            <p:nvPr/>
          </p:nvSpPr>
          <p:spPr>
            <a:xfrm>
              <a:off x="5205730" y="1499280"/>
              <a:ext cx="1780540" cy="12772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IBuilder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BuildPartA();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BuildPartB();</a:t>
              </a:r>
              <a:br>
                <a:rPr lang="en-US" sz="1100" dirty="0">
                  <a:highlight>
                    <a:srgbClr val="000000"/>
                  </a:highlight>
                </a:rPr>
              </a:br>
              <a:br>
                <a:rPr lang="en-US" sz="1100" dirty="0">
                  <a:highlight>
                    <a:srgbClr val="000000"/>
                  </a:highlight>
                </a:rPr>
              </a:br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IProduct</a:t>
              </a:r>
              <a:r>
                <a:rPr lang="en-US" sz="1100" dirty="0">
                  <a:highlight>
                    <a:srgbClr val="000000"/>
                  </a:highlight>
                </a:rPr>
                <a:t> GetProduct();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A71A4E7-EDF0-4233-9D38-9A247729F7AD}"/>
                </a:ext>
              </a:extLst>
            </p:cNvPr>
            <p:cNvSpPr/>
            <p:nvPr/>
          </p:nvSpPr>
          <p:spPr>
            <a:xfrm>
              <a:off x="4297680" y="1957106"/>
              <a:ext cx="741680" cy="36162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BEB818-E529-4488-B8D0-F2F865D4A173}"/>
              </a:ext>
            </a:extLst>
          </p:cNvPr>
          <p:cNvGrpSpPr/>
          <p:nvPr/>
        </p:nvGrpSpPr>
        <p:grpSpPr>
          <a:xfrm>
            <a:off x="4565649" y="3922180"/>
            <a:ext cx="3305811" cy="2823111"/>
            <a:chOff x="4565649" y="3868320"/>
            <a:chExt cx="3305811" cy="28231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AFEB7C-5627-4470-A5E3-C205565C57D9}"/>
                </a:ext>
              </a:extLst>
            </p:cNvPr>
            <p:cNvSpPr txBox="1"/>
            <p:nvPr/>
          </p:nvSpPr>
          <p:spPr>
            <a:xfrm>
              <a:off x="4565649" y="5075604"/>
              <a:ext cx="3305811" cy="16158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 sealed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class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ProductA</a:t>
              </a:r>
              <a:r>
                <a:rPr lang="en-US" sz="1100" dirty="0">
                  <a:highlight>
                    <a:srgbClr val="000000"/>
                  </a:highlight>
                </a:rPr>
                <a:t> :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IProduct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IList</a:t>
              </a:r>
              <a:r>
                <a:rPr lang="en-US" sz="1100" dirty="0">
                  <a:highlight>
                    <a:srgbClr val="000000"/>
                  </a:highlight>
                </a:rPr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&gt; Parts {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get</a:t>
              </a:r>
              <a:r>
                <a:rPr lang="en-US" sz="1100" dirty="0">
                  <a:highlight>
                    <a:srgbClr val="000000"/>
                  </a:highlight>
                </a:rPr>
                <a:t>; } =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List</a:t>
              </a:r>
              <a:r>
                <a:rPr lang="en-US" sz="1100" dirty="0">
                  <a:highlight>
                    <a:srgbClr val="000000"/>
                  </a:highlight>
                </a:rPr>
                <a:t>&lt;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&gt;();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 sz="1100" dirty="0">
                  <a:highlight>
                    <a:srgbClr val="000000"/>
                  </a:highlight>
                </a:rPr>
                <a:t> Add(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part)  </a:t>
              </a:r>
              <a:r>
                <a:rPr lang="en-US" sz="1100" dirty="0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Aggregate parts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this</a:t>
              </a:r>
              <a:r>
                <a:rPr lang="en-US" sz="1100" dirty="0">
                  <a:highlight>
                    <a:srgbClr val="000000"/>
                  </a:highlight>
                </a:rPr>
                <a:t>.Parts.Add(part);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}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D12D8AA5-F33D-4240-88E6-E1A41B9B5ECD}"/>
                </a:ext>
              </a:extLst>
            </p:cNvPr>
            <p:cNvSpPr/>
            <p:nvPr/>
          </p:nvSpPr>
          <p:spPr>
            <a:xfrm rot="5400000">
              <a:off x="5576577" y="4194703"/>
              <a:ext cx="1038845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DEDB7D-4515-4AC4-8FF3-F2C0299D4DCF}"/>
              </a:ext>
            </a:extLst>
          </p:cNvPr>
          <p:cNvGrpSpPr/>
          <p:nvPr/>
        </p:nvGrpSpPr>
        <p:grpSpPr>
          <a:xfrm>
            <a:off x="9464041" y="5007543"/>
            <a:ext cx="2189480" cy="1652168"/>
            <a:chOff x="9464041" y="5075604"/>
            <a:chExt cx="2189480" cy="16521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1B7B27-B7C8-42B0-99C2-115BB69A73F5}"/>
                </a:ext>
              </a:extLst>
            </p:cNvPr>
            <p:cNvSpPr txBox="1"/>
            <p:nvPr/>
          </p:nvSpPr>
          <p:spPr>
            <a:xfrm>
              <a:off x="9464041" y="5075604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IPartAService</a:t>
              </a:r>
              <a:endParaRPr lang="en-US" sz="1100" dirty="0">
                <a:highlight>
                  <a:srgbClr val="000000"/>
                </a:highlight>
              </a:endParaRP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GetPart();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ADD714-918E-4B45-B289-40C10CC00F5C}"/>
                </a:ext>
              </a:extLst>
            </p:cNvPr>
            <p:cNvSpPr txBox="1"/>
            <p:nvPr/>
          </p:nvSpPr>
          <p:spPr>
            <a:xfrm>
              <a:off x="9464041" y="5958331"/>
              <a:ext cx="218948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IPartBService</a:t>
              </a:r>
              <a:endParaRPr lang="en-US" sz="1100" dirty="0">
                <a:highlight>
                  <a:srgbClr val="000000"/>
                </a:highlight>
              </a:endParaRPr>
            </a:p>
            <a:p>
              <a:r>
                <a:rPr lang="en-US" sz="1100" dirty="0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   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GetPart();</a:t>
              </a:r>
            </a:p>
            <a:p>
              <a:r>
                <a:rPr lang="en-US" sz="1100" dirty="0">
                  <a:highlight>
                    <a:srgbClr val="000000"/>
                  </a:highlight>
                </a:rPr>
                <a:t>    }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40904EB-913C-4A8E-B425-9B4813F92413}"/>
              </a:ext>
            </a:extLst>
          </p:cNvPr>
          <p:cNvSpPr/>
          <p:nvPr/>
        </p:nvSpPr>
        <p:spPr>
          <a:xfrm>
            <a:off x="5205031" y="1499280"/>
            <a:ext cx="1780540" cy="127727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D94817-14A4-43B8-BDE0-1CCF531AF476}"/>
              </a:ext>
            </a:extLst>
          </p:cNvPr>
          <p:cNvSpPr/>
          <p:nvPr/>
        </p:nvSpPr>
        <p:spPr>
          <a:xfrm>
            <a:off x="9464040" y="5007543"/>
            <a:ext cx="2189480" cy="16521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E27D50-8B0F-4C46-8EBF-405A5221265D}"/>
              </a:ext>
            </a:extLst>
          </p:cNvPr>
          <p:cNvGrpSpPr/>
          <p:nvPr/>
        </p:nvGrpSpPr>
        <p:grpSpPr>
          <a:xfrm>
            <a:off x="6450127" y="4168727"/>
            <a:ext cx="1780540" cy="773524"/>
            <a:chOff x="6362700" y="4168727"/>
            <a:chExt cx="1780540" cy="7735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BFC966-FABF-473D-BB76-345A10DF92F1}"/>
                </a:ext>
              </a:extLst>
            </p:cNvPr>
            <p:cNvSpPr txBox="1"/>
            <p:nvPr/>
          </p:nvSpPr>
          <p:spPr>
            <a:xfrm>
              <a:off x="6362700" y="4168727"/>
              <a:ext cx="1780540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>
                  <a:highlight>
                    <a:srgbClr val="000000"/>
                  </a:highlight>
                </a:rPr>
                <a:t>   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interface</a:t>
              </a:r>
              <a:r>
                <a:rPr lang="en-US" sz="1100" dirty="0">
                  <a:highlight>
                    <a:srgbClr val="000000"/>
                  </a:highlight>
                </a:rPr>
                <a:t> </a:t>
              </a:r>
              <a:r>
                <a:rPr lang="en-US" sz="1100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000000"/>
                  </a:highlight>
                </a:rPr>
                <a:t>IPart</a:t>
              </a:r>
              <a:r>
                <a:rPr lang="en-US" sz="1100" dirty="0">
                  <a:highlight>
                    <a:srgbClr val="000000"/>
                  </a:highlight>
                </a:rPr>
                <a:t> { }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050F868-B448-4A71-B941-73103108BA91}"/>
                </a:ext>
              </a:extLst>
            </p:cNvPr>
            <p:cNvSpPr/>
            <p:nvPr/>
          </p:nvSpPr>
          <p:spPr>
            <a:xfrm rot="5400000">
              <a:off x="7062930" y="4559171"/>
              <a:ext cx="380080" cy="3860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03CACA65-0DF7-4255-8791-C59E51111EEB}"/>
              </a:ext>
            </a:extLst>
          </p:cNvPr>
          <p:cNvSpPr txBox="1">
            <a:spLocks/>
          </p:cNvSpPr>
          <p:nvPr/>
        </p:nvSpPr>
        <p:spPr>
          <a:xfrm>
            <a:off x="4342157" y="699292"/>
            <a:ext cx="3888510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highlight>
                  <a:srgbClr val="000000"/>
                </a:highlight>
              </a:rPr>
              <a:t>(#1</a:t>
            </a:r>
            <a:r>
              <a:rPr lang="en-NL" sz="2000" b="1" dirty="0">
                <a:highlight>
                  <a:srgbClr val="000000"/>
                </a:highlight>
              </a:rPr>
              <a:t>c</a:t>
            </a:r>
            <a:r>
              <a:rPr lang="en-US" sz="2000" b="1" dirty="0">
                <a:highlight>
                  <a:srgbClr val="000000"/>
                </a:highlight>
              </a:rPr>
              <a:t>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Builder</a:t>
            </a:r>
            <a:r>
              <a:rPr lang="en-US" sz="2000" b="1" dirty="0">
                <a:highlight>
                  <a:srgbClr val="000000"/>
                </a:highlight>
              </a:rPr>
              <a:t> + </a:t>
            </a:r>
            <a:r>
              <a:rPr lang="en-NL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</a:t>
            </a:r>
            <a:r>
              <a:rPr lang="en-NL" sz="2000" b="1" dirty="0">
                <a:highlight>
                  <a:srgbClr val="000000"/>
                </a:highlight>
              </a:rPr>
              <a:t> + </a:t>
            </a:r>
            <a:r>
              <a:rPr lang="en-NL" sz="20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Collection</a:t>
            </a:r>
            <a:r>
              <a:rPr lang="en-US" sz="20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24E39A-869A-45EE-B379-937CB1428106}"/>
              </a:ext>
            </a:extLst>
          </p:cNvPr>
          <p:cNvGrpSpPr/>
          <p:nvPr/>
        </p:nvGrpSpPr>
        <p:grpSpPr>
          <a:xfrm>
            <a:off x="381000" y="1153564"/>
            <a:ext cx="3457575" cy="1370561"/>
            <a:chOff x="381000" y="1153564"/>
            <a:chExt cx="3457575" cy="137056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B46AE33-8541-4E03-AC49-681E3CAF94DE}"/>
                </a:ext>
              </a:extLst>
            </p:cNvPr>
            <p:cNvSpPr/>
            <p:nvPr/>
          </p:nvSpPr>
          <p:spPr>
            <a:xfrm>
              <a:off x="381000" y="1153564"/>
              <a:ext cx="3457575" cy="1370561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C7D958-61FF-4930-BDBA-D779E6924AE8}"/>
                </a:ext>
              </a:extLst>
            </p:cNvPr>
            <p:cNvSpPr txBox="1"/>
            <p:nvPr/>
          </p:nvSpPr>
          <p:spPr>
            <a:xfrm>
              <a:off x="2098549" y="2180226"/>
              <a:ext cx="1660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L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Very flexible approach</a:t>
              </a:r>
              <a:endParaRPr lang="en-US" sz="1200" b="1" dirty="0">
                <a:solidFill>
                  <a:schemeClr val="accent4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476244A-A67A-4AA7-B99A-E2D4A748FBE5}"/>
              </a:ext>
            </a:extLst>
          </p:cNvPr>
          <p:cNvSpPr/>
          <p:nvPr/>
        </p:nvSpPr>
        <p:spPr>
          <a:xfrm>
            <a:off x="5205729" y="2984301"/>
            <a:ext cx="1780540" cy="7694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8888D-0B6C-4EFB-8C2A-44B6893D16BF}"/>
              </a:ext>
            </a:extLst>
          </p:cNvPr>
          <p:cNvSpPr/>
          <p:nvPr/>
        </p:nvSpPr>
        <p:spPr>
          <a:xfrm>
            <a:off x="6450126" y="4168726"/>
            <a:ext cx="1780540" cy="2616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F17665-893D-4A03-9B6E-861F4C1818E6}"/>
              </a:ext>
            </a:extLst>
          </p:cNvPr>
          <p:cNvSpPr txBox="1"/>
          <p:nvPr/>
        </p:nvSpPr>
        <p:spPr>
          <a:xfrm>
            <a:off x="7340396" y="2953522"/>
            <a:ext cx="1722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However, it’s a massive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overhead for simple use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cases which does not</a:t>
            </a:r>
            <a:b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NL" sz="1200" b="1" dirty="0">
                <a:solidFill>
                  <a:srgbClr val="C00000"/>
                </a:solidFill>
                <a:highlight>
                  <a:srgbClr val="000000"/>
                </a:highlight>
              </a:rPr>
              <a:t>require such flexibility</a:t>
            </a:r>
            <a:endParaRPr lang="en-US" sz="1200" b="1" dirty="0">
              <a:solidFill>
                <a:srgbClr val="C00000"/>
              </a:solidFill>
              <a:highlight>
                <a:srgbClr val="0000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751504-64B4-48AC-8DE8-D8666896169C}"/>
              </a:ext>
            </a:extLst>
          </p:cNvPr>
          <p:cNvSpPr txBox="1"/>
          <p:nvPr/>
        </p:nvSpPr>
        <p:spPr>
          <a:xfrm>
            <a:off x="9450132" y="295248"/>
            <a:ext cx="2533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Using generic components and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builders to have max flexibility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6EC148-C10F-4A07-A193-40414EF611CB}"/>
              </a:ext>
            </a:extLst>
          </p:cNvPr>
          <p:cNvGrpSpPr/>
          <p:nvPr/>
        </p:nvGrpSpPr>
        <p:grpSpPr>
          <a:xfrm>
            <a:off x="7155450" y="931786"/>
            <a:ext cx="4679261" cy="3647152"/>
            <a:chOff x="6954628" y="931786"/>
            <a:chExt cx="4679261" cy="364715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CF4189F-36A9-4903-A4BF-8A1DCC9C822E}"/>
                </a:ext>
              </a:extLst>
            </p:cNvPr>
            <p:cNvGrpSpPr/>
            <p:nvPr/>
          </p:nvGrpSpPr>
          <p:grpSpPr>
            <a:xfrm>
              <a:off x="6954628" y="931786"/>
              <a:ext cx="4679261" cy="3647152"/>
              <a:chOff x="6954628" y="1268998"/>
              <a:chExt cx="4679261" cy="3647152"/>
            </a:xfrm>
          </p:grpSpPr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151FC7FA-C638-4F0B-B254-C7A9A0873430}"/>
                  </a:ext>
                </a:extLst>
              </p:cNvPr>
              <p:cNvSpPr/>
              <p:nvPr/>
            </p:nvSpPr>
            <p:spPr>
              <a:xfrm>
                <a:off x="6954628" y="2308348"/>
                <a:ext cx="1981200" cy="386080"/>
              </a:xfrm>
              <a:prstGeom prst="right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1B177B-1816-4C3F-A910-8DD558B4DF57}"/>
                  </a:ext>
                </a:extLst>
              </p:cNvPr>
              <p:cNvSpPr txBox="1"/>
              <p:nvPr/>
            </p:nvSpPr>
            <p:spPr>
              <a:xfrm>
                <a:off x="9098969" y="1268998"/>
                <a:ext cx="2534920" cy="36471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100" dirty="0">
                    <a:highlight>
                      <a:srgbClr val="000000"/>
                    </a:highlight>
                  </a:rPr>
                  <a:t>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 sealed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class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3">
                        <a:lumMod val="75000"/>
                      </a:schemeClr>
                    </a:solidFill>
                    <a:highlight>
                      <a:srgbClr val="000000"/>
                    </a:highlight>
                  </a:rPr>
                  <a:t>Director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IBuilder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Builder {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get</a:t>
                </a:r>
                <a:r>
                  <a:rPr lang="en-US" sz="1100" dirty="0">
                    <a:highlight>
                      <a:srgbClr val="000000"/>
                    </a:highlight>
                  </a:rPr>
                  <a:t>;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set</a:t>
                </a:r>
                <a:r>
                  <a:rPr lang="en-US" sz="1100" dirty="0">
                    <a:highlight>
                      <a:srgbClr val="000000"/>
                    </a:highlight>
                  </a:rPr>
                  <a:t>;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IProduct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BuildSimpleVersion()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.Builder.Reset();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.Builder.BuildPartA();</a:t>
                </a:r>
              </a:p>
              <a:p>
                <a:br>
                  <a:rPr lang="en-US" sz="1100" dirty="0">
                    <a:highlight>
                      <a:srgbClr val="000000"/>
                    </a:highlight>
                  </a:rPr>
                </a:br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return 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.Builder.GetProduct();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public</a:t>
                </a:r>
                <a:r>
                  <a:rPr lang="en-US" sz="1100" dirty="0">
                    <a:highlight>
                      <a:srgbClr val="000000"/>
                    </a:highlight>
                  </a:rPr>
                  <a:t> </a:t>
                </a:r>
                <a:r>
                  <a:rPr lang="en-US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highlight>
                      <a:srgbClr val="000000"/>
                    </a:highlight>
                  </a:rPr>
                  <a:t>IProduct</a:t>
                </a:r>
                <a:r>
                  <a:rPr lang="en-US" sz="1100" dirty="0">
                    <a:highlight>
                      <a:srgbClr val="000000"/>
                    </a:highlight>
                  </a:rPr>
                  <a:t> BuildFullVersion()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{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.Builder.Reset();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.Builder.BuildPartA();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.Builder.BuildPartB();</a:t>
                </a:r>
              </a:p>
              <a:p>
                <a:br>
                  <a:rPr lang="en-US" sz="1100" dirty="0">
                    <a:highlight>
                      <a:srgbClr val="000000"/>
                    </a:highlight>
                  </a:rPr>
                </a:br>
                <a:r>
                  <a:rPr lang="en-US" sz="1100" dirty="0">
                    <a:highlight>
                      <a:srgbClr val="000000"/>
                    </a:highlight>
                  </a:rPr>
                  <a:t>            </a:t>
                </a:r>
                <a:r>
                  <a:rPr lang="en-US" sz="11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ighlight>
                      <a:srgbClr val="000000"/>
                    </a:highlight>
                  </a:rPr>
                  <a:t>return this</a:t>
                </a:r>
                <a:r>
                  <a:rPr lang="en-US" sz="1100" dirty="0">
                    <a:highlight>
                      <a:srgbClr val="000000"/>
                    </a:highlight>
                  </a:rPr>
                  <a:t>.Builder.GetProduct();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    }</a:t>
                </a:r>
              </a:p>
              <a:p>
                <a:r>
                  <a:rPr lang="en-US" sz="1100" dirty="0">
                    <a:highlight>
                      <a:srgbClr val="000000"/>
                    </a:highlight>
                  </a:rPr>
                  <a:t>    }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4E9257-214B-40D3-93D2-D16AF94767E4}"/>
                </a:ext>
              </a:extLst>
            </p:cNvPr>
            <p:cNvSpPr txBox="1"/>
            <p:nvPr/>
          </p:nvSpPr>
          <p:spPr>
            <a:xfrm>
              <a:off x="8235988" y="1384355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C62FA1-B72B-4221-BBE0-8270415099D7}"/>
              </a:ext>
            </a:extLst>
          </p:cNvPr>
          <p:cNvGrpSpPr/>
          <p:nvPr/>
        </p:nvGrpSpPr>
        <p:grpSpPr>
          <a:xfrm>
            <a:off x="7567156" y="927619"/>
            <a:ext cx="4264339" cy="3647153"/>
            <a:chOff x="7567156" y="927619"/>
            <a:chExt cx="4264339" cy="364715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28C14B-4E4D-4231-A4BE-AF8BF89E3830}"/>
                </a:ext>
              </a:extLst>
            </p:cNvPr>
            <p:cNvSpPr txBox="1"/>
            <p:nvPr/>
          </p:nvSpPr>
          <p:spPr>
            <a:xfrm>
              <a:off x="7567156" y="2398250"/>
              <a:ext cx="1269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Example of using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Director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class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37515B2-7433-41B0-B65F-77A6C0D49A4C}"/>
                </a:ext>
              </a:extLst>
            </p:cNvPr>
            <p:cNvSpPr/>
            <p:nvPr/>
          </p:nvSpPr>
          <p:spPr>
            <a:xfrm>
              <a:off x="9291319" y="927619"/>
              <a:ext cx="2540176" cy="3647153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5B16E6E9-1E44-46D8-8B64-CA607EC0694F}"/>
              </a:ext>
            </a:extLst>
          </p:cNvPr>
          <p:cNvSpPr/>
          <p:nvPr/>
        </p:nvSpPr>
        <p:spPr>
          <a:xfrm>
            <a:off x="9286047" y="926428"/>
            <a:ext cx="2545448" cy="36471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9" grpId="0" animBg="1"/>
      <p:bldP spid="37" grpId="0" animBg="1"/>
      <p:bldP spid="40" grpId="0" animBg="1"/>
      <p:bldP spid="46" grpId="0" animBg="1"/>
      <p:bldP spid="47" grpId="0" animBg="1"/>
      <p:bldP spid="48" grpId="0"/>
      <p:bldP spid="3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WithPatties(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4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._burger.Bacon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3" y="2782923"/>
            <a:ext cx="5997677" cy="1963961"/>
            <a:chOff x="4454011" y="2782923"/>
            <a:chExt cx="5997677" cy="19639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6000" y="3269556"/>
              <a:ext cx="4355688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();</a:t>
              </a:r>
              <a:br>
                <a:rPr lang="en-US" dirty="0">
                  <a:highlight>
                    <a:srgbClr val="000000"/>
                  </a:highlight>
                </a:rPr>
              </a:br>
              <a:endParaRPr lang="en-US" dirty="0">
                <a:highlight>
                  <a:srgbClr val="000000"/>
                </a:highlight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baconBurger =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.WithCheese()</a:t>
              </a:r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.WithBacon()</a:t>
              </a:r>
              <a:endParaRPr lang="en-US" dirty="0"/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765904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1B5168-B5F3-470F-B919-8310884D7D86}"/>
              </a:ext>
            </a:extLst>
          </p:cNvPr>
          <p:cNvSpPr txBox="1"/>
          <p:nvPr/>
        </p:nvSpPr>
        <p:spPr>
          <a:xfrm>
            <a:off x="10260376" y="6383655"/>
            <a:ext cx="180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Fluent Builder</a:t>
            </a:r>
            <a:endParaRPr lang="en-US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(#2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Fluent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6312309" y="3842327"/>
            <a:ext cx="4424202" cy="2037521"/>
            <a:chOff x="2740323" y="4008582"/>
            <a:chExt cx="4424202" cy="20375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2740323" y="4008582"/>
              <a:ext cx="4355689" cy="904557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3700243" y="5030440"/>
              <a:ext cx="346428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Very clean and handy approach for simple models.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However, imagine using this practice for complex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solutions, e.g., with 15 attributes (need to group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them, which will increase number of methods even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more or reduce the </a:t>
              </a:r>
              <a:r>
                <a:rPr lang="en-US" sz="1200" b="1" u="sng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Builder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 flexibility).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5D438E-728F-4B59-8D7C-6C458BE02ACF}"/>
              </a:ext>
            </a:extLst>
          </p:cNvPr>
          <p:cNvSpPr txBox="1"/>
          <p:nvPr/>
        </p:nvSpPr>
        <p:spPr>
          <a:xfrm>
            <a:off x="9004370" y="295248"/>
            <a:ext cx="297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Readability of the code is significantly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improved. Object creation looks quite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close to natural English sentence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793D3-453F-4A1A-B88B-6A75CA094B74}"/>
              </a:ext>
            </a:extLst>
          </p:cNvPr>
          <p:cNvSpPr txBox="1"/>
          <p:nvPr/>
        </p:nvSpPr>
        <p:spPr>
          <a:xfrm>
            <a:off x="8459028" y="1071596"/>
            <a:ext cx="3524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highlight>
                  <a:srgbClr val="000000"/>
                </a:highlight>
              </a:rPr>
              <a:t>However, this Domain Specific Language (</a:t>
            </a:r>
            <a:r>
              <a:rPr lang="en-US" sz="1200" b="1" dirty="0">
                <a:highlight>
                  <a:srgbClr val="000000"/>
                </a:highlight>
              </a:rPr>
              <a:t>DSL</a:t>
            </a:r>
            <a:r>
              <a:rPr lang="en-US" sz="1200" dirty="0">
                <a:highlight>
                  <a:srgbClr val="000000"/>
                </a:highlight>
              </a:rPr>
              <a:t>) syntax:</a:t>
            </a:r>
            <a:br>
              <a:rPr lang="en-US" sz="1200" dirty="0">
                <a:highlight>
                  <a:srgbClr val="000000"/>
                </a:highlight>
              </a:rPr>
            </a:br>
            <a:b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200" b="1" dirty="0">
                <a:highlight>
                  <a:srgbClr val="000000"/>
                </a:highlight>
              </a:rPr>
              <a:t>_builder.Build(</a:t>
            </a: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b="1" dirty="0">
                <a:highlight>
                  <a:srgbClr val="000000"/>
                </a:highlight>
              </a:rPr>
              <a:t> </a:t>
            </a: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b="1" dirty="0">
                <a:highlight>
                  <a:srgbClr val="000000"/>
                </a:highlight>
              </a:rPr>
              <a:t>).WithCheese() 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                                 .WithBacon(); </a:t>
            </a:r>
            <a:r>
              <a:rPr lang="en-US" sz="400" b="1" dirty="0">
                <a:highlight>
                  <a:srgbClr val="000000"/>
                </a:highlight>
              </a:rPr>
              <a:t> </a:t>
            </a:r>
            <a:br>
              <a:rPr lang="en-US" sz="1200" b="1" dirty="0">
                <a:highlight>
                  <a:srgbClr val="000000"/>
                </a:highlight>
              </a:rPr>
            </a:b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Is also possible to achieve (e.g., extension methods).</a:t>
            </a:r>
          </a:p>
        </p:txBody>
      </p:sp>
    </p:spTree>
    <p:extLst>
      <p:ext uri="{BB962C8B-B14F-4D97-AF65-F5344CB8AC3E}">
        <p14:creationId xmlns:p14="http://schemas.microsoft.com/office/powerpoint/2010/main" val="280804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WithPatties(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4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._burger.Bacon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3D1133-93D9-4DC2-9BD8-12D6C90ED484}"/>
              </a:ext>
            </a:extLst>
          </p:cNvPr>
          <p:cNvSpPr/>
          <p:nvPr/>
        </p:nvSpPr>
        <p:spPr>
          <a:xfrm>
            <a:off x="762000" y="2141422"/>
            <a:ext cx="2806065" cy="3065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1" y="3952538"/>
            <a:ext cx="5997677" cy="1963961"/>
            <a:chOff x="4454011" y="2782923"/>
            <a:chExt cx="5997677" cy="19639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6000" y="3269556"/>
              <a:ext cx="4355688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();</a:t>
              </a:r>
              <a:br>
                <a:rPr lang="en-US" dirty="0">
                  <a:highlight>
                    <a:srgbClr val="000000"/>
                  </a:highlight>
                </a:rPr>
              </a:br>
              <a:endParaRPr lang="en-US" dirty="0">
                <a:highlight>
                  <a:srgbClr val="000000"/>
                </a:highlight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baconBurger = </a:t>
              </a:r>
              <a:r>
                <a:rPr lang="en-NL" dirty="0"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.WithCheese()</a:t>
              </a:r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.WithBacon()</a:t>
              </a:r>
              <a:endParaRPr lang="en-US" dirty="0"/>
            </a:p>
            <a:p>
              <a:r>
                <a:rPr lang="en-US" dirty="0"/>
                <a:t>                                                   </a:t>
              </a:r>
              <a:r>
                <a:rPr lang="en-US" dirty="0">
                  <a:highlight>
                    <a:srgbClr val="000000"/>
                  </a:highlight>
                </a:rPr>
                <a:t>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765904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1B5168-B5F3-470F-B919-8310884D7D86}"/>
              </a:ext>
            </a:extLst>
          </p:cNvPr>
          <p:cNvSpPr txBox="1"/>
          <p:nvPr/>
        </p:nvSpPr>
        <p:spPr>
          <a:xfrm>
            <a:off x="10060351" y="6383655"/>
            <a:ext cx="2059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4 types of Builder</a:t>
            </a:r>
            <a:endParaRPr lang="en-US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(#3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Strict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7226217" y="5552645"/>
            <a:ext cx="2647398" cy="907350"/>
            <a:chOff x="2870258" y="8866292"/>
            <a:chExt cx="2647398" cy="90735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4648976" y="8866292"/>
              <a:ext cx="868680" cy="363853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2870258" y="9311977"/>
              <a:ext cx="25278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Using "</a:t>
              </a:r>
              <a:r>
                <a:rPr lang="en-US" sz="1200" b="1" dirty="0">
                  <a:highlight>
                    <a:srgbClr val="000000"/>
                  </a:highlight>
                </a:rPr>
                <a:t>Build()</a:t>
              </a: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" method is from now</a:t>
              </a:r>
              <a:b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</a:br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on restricted only to modified object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AF431F5-C79B-40EC-886B-BD27EBF822CB}"/>
              </a:ext>
            </a:extLst>
          </p:cNvPr>
          <p:cNvSpPr txBox="1"/>
          <p:nvPr/>
        </p:nvSpPr>
        <p:spPr>
          <a:xfrm>
            <a:off x="581327" y="1284398"/>
            <a:ext cx="389777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();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_final;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2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._burger);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WithPatties(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</a:t>
            </a:r>
            <a:r>
              <a:rPr lang="en-US" sz="1200" dirty="0">
                <a:highlight>
                  <a:srgbClr val="000000"/>
                </a:highlight>
              </a:rPr>
              <a:t> num)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._burger.NumPatties = num;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 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._burger.Cheese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00" dirty="0">
                <a:highlight>
                  <a:srgbClr val="000000"/>
                </a:highlight>
              </a:rPr>
              <a:t>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 WithBacon()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._burger.Bacon =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200" dirty="0">
                <a:highlight>
                  <a:srgbClr val="000000"/>
                </a:highlight>
              </a:rPr>
              <a:t>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._final;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533B8E-6327-4407-A6D8-C5BC525AAF50}"/>
              </a:ext>
            </a:extLst>
          </p:cNvPr>
          <p:cNvSpPr txBox="1"/>
          <p:nvPr/>
        </p:nvSpPr>
        <p:spPr>
          <a:xfrm>
            <a:off x="4892990" y="1493901"/>
            <a:ext cx="3336769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</a:p>
          <a:p>
            <a:r>
              <a:rPr lang="en-US" sz="1200" dirty="0">
                <a:highlight>
                  <a:srgbClr val="000000"/>
                </a:highlight>
              </a:rPr>
              <a:t>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_burger;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BurgerBuilderFinal</a:t>
            </a:r>
            <a:r>
              <a:rPr lang="en-US" sz="1200" dirty="0">
                <a:highlight>
                  <a:srgbClr val="000000"/>
                </a:highlight>
              </a:rPr>
              <a:t>(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burger)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 = burger;</a:t>
            </a:r>
          </a:p>
          <a:p>
            <a:r>
              <a:rPr lang="en-US" sz="1200" dirty="0">
                <a:highlight>
                  <a:srgbClr val="000000"/>
                </a:highlight>
              </a:rPr>
              <a:t>    }</a:t>
            </a:r>
          </a:p>
          <a:p>
            <a:endParaRPr lang="en-US" sz="1200" dirty="0">
              <a:highlight>
                <a:srgbClr val="000000"/>
              </a:highlight>
            </a:endParaRPr>
          </a:p>
          <a:p>
            <a:r>
              <a:rPr lang="en-US" sz="12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200" dirty="0">
                <a:highlight>
                  <a:srgbClr val="000000"/>
                </a:highlight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200" dirty="0">
                <a:highlight>
                  <a:srgbClr val="000000"/>
                </a:highlight>
              </a:rPr>
              <a:t> Build() =&gt;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200" dirty="0">
                <a:highlight>
                  <a:srgbClr val="000000"/>
                </a:highlight>
              </a:rPr>
              <a:t>._burger;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323AB0-4C86-43FF-9C10-589B41DDC25A}"/>
              </a:ext>
            </a:extLst>
          </p:cNvPr>
          <p:cNvGrpSpPr/>
          <p:nvPr/>
        </p:nvGrpSpPr>
        <p:grpSpPr>
          <a:xfrm>
            <a:off x="10417967" y="5104293"/>
            <a:ext cx="1188292" cy="438150"/>
            <a:chOff x="10417967" y="5341144"/>
            <a:chExt cx="1188292" cy="438150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CFBCF674-3CFB-4241-8F56-DB901FBE377E}"/>
                </a:ext>
              </a:extLst>
            </p:cNvPr>
            <p:cNvSpPr/>
            <p:nvPr/>
          </p:nvSpPr>
          <p:spPr>
            <a:xfrm>
              <a:off x="10417967" y="5341144"/>
              <a:ext cx="133350" cy="438150"/>
            </a:xfrm>
            <a:prstGeom prst="rightBrace">
              <a:avLst>
                <a:gd name="adj1" fmla="val 0"/>
                <a:gd name="adj2" fmla="val 50000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CCFECF-65FF-4ECE-AA67-0A6B625FD59E}"/>
                </a:ext>
              </a:extLst>
            </p:cNvPr>
            <p:cNvSpPr txBox="1"/>
            <p:nvPr/>
          </p:nvSpPr>
          <p:spPr>
            <a:xfrm>
              <a:off x="10533786" y="5426821"/>
              <a:ext cx="10724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BurgerBuilder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CBDFE69-5D81-4533-8CD1-E27C69A5CA46}"/>
              </a:ext>
            </a:extLst>
          </p:cNvPr>
          <p:cNvGrpSpPr/>
          <p:nvPr/>
        </p:nvGrpSpPr>
        <p:grpSpPr>
          <a:xfrm>
            <a:off x="10417967" y="5597079"/>
            <a:ext cx="1494466" cy="276999"/>
            <a:chOff x="10417967" y="5833930"/>
            <a:chExt cx="1494466" cy="276999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48540457-8646-40FB-BD63-DB206ABFD444}"/>
                </a:ext>
              </a:extLst>
            </p:cNvPr>
            <p:cNvSpPr/>
            <p:nvPr/>
          </p:nvSpPr>
          <p:spPr>
            <a:xfrm>
              <a:off x="10417967" y="5891213"/>
              <a:ext cx="133350" cy="166688"/>
            </a:xfrm>
            <a:prstGeom prst="rightBrace">
              <a:avLst>
                <a:gd name="adj1" fmla="val 0"/>
                <a:gd name="adj2" fmla="val 50000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3347C1-E93A-4984-B48C-DF8729B707EA}"/>
                </a:ext>
              </a:extLst>
            </p:cNvPr>
            <p:cNvSpPr txBox="1"/>
            <p:nvPr/>
          </p:nvSpPr>
          <p:spPr>
            <a:xfrm>
              <a:off x="10533786" y="5833930"/>
              <a:ext cx="13786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BurgerBuilderFinal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4A87B1F-3D9A-4427-ACA5-B786BDD164F1}"/>
              </a:ext>
            </a:extLst>
          </p:cNvPr>
          <p:cNvSpPr/>
          <p:nvPr/>
        </p:nvSpPr>
        <p:spPr>
          <a:xfrm>
            <a:off x="5055930" y="3132739"/>
            <a:ext cx="2411670" cy="306504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9F70AC-C593-4BA2-AF46-0DC7CF0F76CD}"/>
              </a:ext>
            </a:extLst>
          </p:cNvPr>
          <p:cNvSpPr txBox="1"/>
          <p:nvPr/>
        </p:nvSpPr>
        <p:spPr>
          <a:xfrm>
            <a:off x="9352028" y="295248"/>
            <a:ext cx="26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Do not allow building the object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before it is properly customized</a:t>
            </a:r>
          </a:p>
        </p:txBody>
      </p:sp>
    </p:spTree>
    <p:extLst>
      <p:ext uri="{BB962C8B-B14F-4D97-AF65-F5344CB8AC3E}">
        <p14:creationId xmlns:p14="http://schemas.microsoft.com/office/powerpoint/2010/main" val="71604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26" grpId="1" animBg="1"/>
      <p:bldP spid="19" grpId="0" animBg="1"/>
      <p:bldP spid="21" grpId="0" animBg="1"/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F63F10-6C34-4B42-A27C-EFB83ECF63EB}"/>
              </a:ext>
            </a:extLst>
          </p:cNvPr>
          <p:cNvSpPr txBox="1"/>
          <p:nvPr/>
        </p:nvSpPr>
        <p:spPr>
          <a:xfrm>
            <a:off x="585741" y="1284398"/>
            <a:ext cx="3897770" cy="4616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Object cannot be modified directly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1400" dirty="0">
                <a:highlight>
                  <a:srgbClr val="000000"/>
                </a:highlight>
              </a:rPr>
              <a:t> Cheese {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set</a:t>
            </a:r>
            <a:r>
              <a:rPr lang="en-US" sz="1400" dirty="0">
                <a:highlight>
                  <a:srgbClr val="000000"/>
                </a:highlight>
              </a:rPr>
              <a:t>; }</a:t>
            </a:r>
            <a:br>
              <a:rPr lang="en-US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Object cannot be created directly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() { }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{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_burger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BurgerBuilder</a:t>
            </a:r>
            <a:r>
              <a:rPr lang="en-US" sz="1400" dirty="0">
                <a:highlight>
                  <a:srgbClr val="000000"/>
                </a:highlight>
              </a:rPr>
              <a:t> WithCheese()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 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._burger.Cheese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true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;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Return builder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  <a:br>
              <a:rPr lang="en-US" sz="1400" dirty="0">
                <a:highlight>
                  <a:srgbClr val="000000"/>
                </a:highlight>
              </a:rPr>
            </a:b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Burger</a:t>
            </a:r>
            <a:r>
              <a:rPr lang="en-US" sz="1400" dirty="0">
                <a:highlight>
                  <a:srgbClr val="000000"/>
                </a:highlight>
              </a:rPr>
              <a:t> Build() =&gt;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._burger;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}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CBDBFC-9738-46C6-B8B0-E148BD6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166568"/>
            <a:ext cx="10131427" cy="76521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08C2C-8E44-453A-BCCF-B40050C0816D}"/>
              </a:ext>
            </a:extLst>
          </p:cNvPr>
          <p:cNvGrpSpPr/>
          <p:nvPr/>
        </p:nvGrpSpPr>
        <p:grpSpPr>
          <a:xfrm>
            <a:off x="4670323" y="2209800"/>
            <a:ext cx="6531077" cy="1409964"/>
            <a:chOff x="4454011" y="2782923"/>
            <a:chExt cx="6531077" cy="14099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A58FB-0446-4221-8C1F-E838B8F96D68}"/>
                </a:ext>
              </a:extLst>
            </p:cNvPr>
            <p:cNvSpPr txBox="1"/>
            <p:nvPr/>
          </p:nvSpPr>
          <p:spPr>
            <a:xfrm>
              <a:off x="6095999" y="3269557"/>
              <a:ext cx="4889089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 cheeseburger =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new</a:t>
              </a:r>
              <a:r>
                <a:rPr lang="en-US" dirty="0">
                  <a:highlight>
                    <a:srgbClr val="000000"/>
                  </a:highlight>
                </a:rPr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</a:t>
              </a:r>
              <a:r>
                <a:rPr lang="en-US" dirty="0">
                  <a:highlight>
                    <a:srgbClr val="000000"/>
                  </a:highlight>
                </a:rPr>
                <a:t>.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BurgerBuilder</a:t>
              </a:r>
              <a:r>
                <a:rPr lang="en-US" dirty="0">
                  <a:highlight>
                    <a:srgbClr val="000000"/>
                  </a:highlight>
                </a:rPr>
                <a:t>()</a:t>
              </a:r>
            </a:p>
            <a:p>
              <a:r>
                <a:rPr lang="en-US" dirty="0">
                  <a:highlight>
                    <a:srgbClr val="000000"/>
                  </a:highlight>
                </a:rPr>
                <a:t>							.WithCheese()</a:t>
              </a:r>
            </a:p>
            <a:p>
              <a:r>
                <a:rPr lang="en-US" dirty="0">
                  <a:highlight>
                    <a:srgbClr val="000000"/>
                  </a:highlight>
                </a:rPr>
                <a:t>							.Build();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6069B2-F17F-4ABF-A3C4-46387487D19E}"/>
                </a:ext>
              </a:extLst>
            </p:cNvPr>
            <p:cNvSpPr txBox="1"/>
            <p:nvPr/>
          </p:nvSpPr>
          <p:spPr>
            <a:xfrm>
              <a:off x="7865078" y="2782923"/>
              <a:ext cx="817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0000"/>
                  </a:highlight>
                </a:rPr>
                <a:t>Usage: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851708E-BE11-4136-A67E-2078C06A49F3}"/>
                </a:ext>
              </a:extLst>
            </p:cNvPr>
            <p:cNvSpPr/>
            <p:nvPr/>
          </p:nvSpPr>
          <p:spPr>
            <a:xfrm>
              <a:off x="4454011" y="3488906"/>
              <a:ext cx="1455174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C92C8BFB-4D94-4B1E-A434-129FAC79F88E}"/>
              </a:ext>
            </a:extLst>
          </p:cNvPr>
          <p:cNvSpPr txBox="1">
            <a:spLocks/>
          </p:cNvSpPr>
          <p:nvPr/>
        </p:nvSpPr>
        <p:spPr>
          <a:xfrm>
            <a:off x="4892990" y="704650"/>
            <a:ext cx="2465014" cy="454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b="1" dirty="0">
                <a:highlight>
                  <a:srgbClr val="000000"/>
                </a:highlight>
              </a:rPr>
              <a:t>(#4 </a:t>
            </a:r>
            <a:r>
              <a:rPr lang="en-US" sz="17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Nested Builder</a:t>
            </a:r>
            <a:r>
              <a:rPr lang="en-US" sz="1700" b="1" dirty="0">
                <a:highlight>
                  <a:srgbClr val="000000"/>
                </a:highlight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634C0-7783-447D-96E0-0B53F2450E66}"/>
              </a:ext>
            </a:extLst>
          </p:cNvPr>
          <p:cNvGrpSpPr/>
          <p:nvPr/>
        </p:nvGrpSpPr>
        <p:grpSpPr>
          <a:xfrm>
            <a:off x="7768922" y="2760628"/>
            <a:ext cx="3432478" cy="1198673"/>
            <a:chOff x="4208140" y="4073989"/>
            <a:chExt cx="3432478" cy="12213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6D0B9-5E83-4769-A03B-0C727382B5CF}"/>
                </a:ext>
              </a:extLst>
            </p:cNvPr>
            <p:cNvSpPr/>
            <p:nvPr/>
          </p:nvSpPr>
          <p:spPr>
            <a:xfrm>
              <a:off x="4954568" y="4073989"/>
              <a:ext cx="2609850" cy="27173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15CBE-F912-4E4E-BACF-786441377351}"/>
                </a:ext>
              </a:extLst>
            </p:cNvPr>
            <p:cNvSpPr txBox="1"/>
            <p:nvPr/>
          </p:nvSpPr>
          <p:spPr>
            <a:xfrm>
              <a:off x="4208140" y="5013078"/>
              <a:ext cx="3432478" cy="2822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Burger class cannot be created or modified directly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5D438E-728F-4B59-8D7C-6C458BE02ACF}"/>
              </a:ext>
            </a:extLst>
          </p:cNvPr>
          <p:cNvSpPr txBox="1"/>
          <p:nvPr/>
        </p:nvSpPr>
        <p:spPr>
          <a:xfrm>
            <a:off x="8666071" y="295248"/>
            <a:ext cx="3317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IDEA:</a:t>
            </a:r>
            <a:r>
              <a:rPr lang="en-US" sz="1200" b="1" dirty="0">
                <a:highlight>
                  <a:srgbClr val="000000"/>
                </a:highlight>
              </a:rPr>
              <a:t> Fully restricted object creation. Creating an</a:t>
            </a:r>
            <a:br>
              <a:rPr lang="en-US" sz="1200" b="1" dirty="0">
                <a:highlight>
                  <a:srgbClr val="000000"/>
                </a:highlight>
              </a:rPr>
            </a:br>
            <a:r>
              <a:rPr lang="en-US" sz="1200" b="1" dirty="0">
                <a:highlight>
                  <a:srgbClr val="000000"/>
                </a:highlight>
              </a:rPr>
              <a:t>object is possible only through its </a:t>
            </a:r>
            <a:r>
              <a:rPr lang="en-US" sz="1200" b="1" u="sng" dirty="0">
                <a:highlight>
                  <a:srgbClr val="000000"/>
                </a:highlight>
              </a:rPr>
              <a:t>Builder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03AAA9-91B3-4BDA-86EB-668BA4DC2BC7}"/>
              </a:ext>
            </a:extLst>
          </p:cNvPr>
          <p:cNvGrpSpPr/>
          <p:nvPr/>
        </p:nvGrpSpPr>
        <p:grpSpPr>
          <a:xfrm>
            <a:off x="793647" y="1962151"/>
            <a:ext cx="2816328" cy="885824"/>
            <a:chOff x="793647" y="1962151"/>
            <a:chExt cx="2816328" cy="8858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20431A-6F6B-4015-987F-E062440EFF03}"/>
                </a:ext>
              </a:extLst>
            </p:cNvPr>
            <p:cNvSpPr/>
            <p:nvPr/>
          </p:nvSpPr>
          <p:spPr>
            <a:xfrm>
              <a:off x="2619375" y="1962151"/>
              <a:ext cx="990600" cy="24764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60E04C5-71F5-4E55-A5EC-1ACC932C09EA}"/>
                </a:ext>
              </a:extLst>
            </p:cNvPr>
            <p:cNvSpPr/>
            <p:nvPr/>
          </p:nvSpPr>
          <p:spPr>
            <a:xfrm>
              <a:off x="793647" y="2600326"/>
              <a:ext cx="1425677" cy="247649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45F15FE-EAEA-40E8-AB31-AEB2781093C6}"/>
              </a:ext>
            </a:extLst>
          </p:cNvPr>
          <p:cNvGrpSpPr/>
          <p:nvPr/>
        </p:nvGrpSpPr>
        <p:grpSpPr>
          <a:xfrm>
            <a:off x="933449" y="5164454"/>
            <a:ext cx="3578896" cy="736592"/>
            <a:chOff x="933449" y="5164454"/>
            <a:chExt cx="3578896" cy="7365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91527C-AFF0-442B-9F58-871A2E091DB4}"/>
                </a:ext>
              </a:extLst>
            </p:cNvPr>
            <p:cNvSpPr txBox="1"/>
            <p:nvPr/>
          </p:nvSpPr>
          <p:spPr>
            <a:xfrm>
              <a:off x="1284602" y="5624047"/>
              <a:ext cx="32277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"Nested Strict Builder" can be used here as well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B6816C-5B0E-45E4-AF60-A67025DEAFCD}"/>
                </a:ext>
              </a:extLst>
            </p:cNvPr>
            <p:cNvSpPr/>
            <p:nvPr/>
          </p:nvSpPr>
          <p:spPr>
            <a:xfrm>
              <a:off x="933449" y="5164454"/>
              <a:ext cx="2790825" cy="266700"/>
            </a:xfrm>
            <a:prstGeom prst="rect">
              <a:avLst/>
            </a:prstGeom>
            <a:noFill/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3B3179-61DC-46CF-B5EE-3186E931B0D3}"/>
              </a:ext>
            </a:extLst>
          </p:cNvPr>
          <p:cNvSpPr txBox="1"/>
          <p:nvPr/>
        </p:nvSpPr>
        <p:spPr>
          <a:xfrm>
            <a:off x="4815811" y="1142130"/>
            <a:ext cx="2619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highlight>
                  <a:srgbClr val="000000"/>
                </a:highlight>
              </a:rPr>
              <a:t>In this example: </a:t>
            </a: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Nested Fluent Builder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265EC3-C8E5-4DBA-982E-20FF27358F0D}"/>
              </a:ext>
            </a:extLst>
          </p:cNvPr>
          <p:cNvSpPr txBox="1"/>
          <p:nvPr/>
        </p:nvSpPr>
        <p:spPr>
          <a:xfrm>
            <a:off x="10060351" y="6383655"/>
            <a:ext cx="2059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4 types of Builder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DDE2A-01E3-43FC-AD78-45FA56BB6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90" y="4208929"/>
            <a:ext cx="5561588" cy="862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1B31B4-ADE8-4637-B562-4E6745E8D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990" y="5063749"/>
            <a:ext cx="7008967" cy="83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9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Builder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61D41B-83A8-48EC-A0D3-9A67B2E01F16}"/>
              </a:ext>
            </a:extLst>
          </p:cNvPr>
          <p:cNvSpPr txBox="1">
            <a:spLocks/>
          </p:cNvSpPr>
          <p:nvPr/>
        </p:nvSpPr>
        <p:spPr>
          <a:xfrm>
            <a:off x="149250" y="4735760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You can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Bridge</a:t>
            </a:r>
            <a:r>
              <a:rPr lang="en-US" dirty="0">
                <a:highlight>
                  <a:srgbClr val="000000"/>
                </a:highlight>
              </a:rPr>
              <a:t> pattern to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enhance Builder implementation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620F07-8275-42B7-A216-78BA3E186D6C}"/>
              </a:ext>
            </a:extLst>
          </p:cNvPr>
          <p:cNvSpPr txBox="1">
            <a:spLocks/>
          </p:cNvSpPr>
          <p:nvPr/>
        </p:nvSpPr>
        <p:spPr>
          <a:xfrm>
            <a:off x="8078248" y="3891279"/>
            <a:ext cx="3964499" cy="12745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There is a thin line between both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Factories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Prototype</a:t>
            </a:r>
            <a:r>
              <a:rPr lang="en-US" dirty="0">
                <a:highlight>
                  <a:srgbClr val="000000"/>
                </a:highlight>
              </a:rPr>
              <a:t> or Builder so, its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likely that these designs </a:t>
            </a:r>
            <a:r>
              <a:rPr lang="en-US" u="sng" dirty="0">
                <a:highlight>
                  <a:srgbClr val="000000"/>
                </a:highlight>
              </a:rPr>
              <a:t>will be evolving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from one to another in your application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AFF507-282C-4E95-BAEE-C8730516CAF7}"/>
              </a:ext>
            </a:extLst>
          </p:cNvPr>
          <p:cNvSpPr txBox="1">
            <a:spLocks/>
          </p:cNvSpPr>
          <p:nvPr/>
        </p:nvSpPr>
        <p:spPr>
          <a:xfrm>
            <a:off x="149250" y="3588095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Builder can be used to simplify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overengineered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Composite</a:t>
            </a:r>
            <a:r>
              <a:rPr lang="en-US" dirty="0">
                <a:highlight>
                  <a:srgbClr val="000000"/>
                </a:highlight>
              </a:rPr>
              <a:t> pattern</a:t>
            </a:r>
          </a:p>
        </p:txBody>
      </p:sp>
    </p:spTree>
    <p:extLst>
      <p:ext uri="{BB962C8B-B14F-4D97-AF65-F5344CB8AC3E}">
        <p14:creationId xmlns:p14="http://schemas.microsoft.com/office/powerpoint/2010/main" val="2427581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Build()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the following names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of the pattern members:</a:t>
            </a:r>
            <a:br>
              <a:rPr lang="en-US" sz="2000" cap="none" dirty="0">
                <a:solidFill>
                  <a:schemeClr val="bg1"/>
                </a:solidFill>
              </a:rPr>
            </a:br>
            <a:endParaRPr lang="en-US" sz="400" cap="none" dirty="0">
              <a:solidFill>
                <a:schemeClr val="bg1"/>
              </a:solidFill>
            </a:endParaRP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Director</a:t>
            </a:r>
            <a:r>
              <a:rPr lang="en-US" sz="2000" cap="none" dirty="0">
                <a:solidFill>
                  <a:schemeClr val="bg1"/>
                </a:solidFill>
              </a:rPr>
              <a:t> (the manager)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(abstract class or interface)</a:t>
            </a:r>
          </a:p>
          <a:p>
            <a:pPr marL="720725" indent="-365125">
              <a:buFont typeface="Courier New" panose="02070309020205020404" pitchFamily="49" charset="0"/>
              <a:buChar char="o"/>
            </a:pPr>
            <a:r>
              <a:rPr lang="en-US" sz="2000" cap="none" dirty="0">
                <a:solidFill>
                  <a:schemeClr val="bg1"/>
                </a:solidFill>
              </a:rPr>
              <a:t>[XYZ]</a:t>
            </a:r>
            <a:r>
              <a:rPr lang="en-US" sz="2000" b="1" cap="none" dirty="0">
                <a:solidFill>
                  <a:schemeClr val="bg1"/>
                </a:solidFill>
              </a:rPr>
              <a:t>Builder</a:t>
            </a:r>
            <a:r>
              <a:rPr lang="en-US" sz="2000" cap="none" dirty="0">
                <a:solidFill>
                  <a:schemeClr val="bg1"/>
                </a:solidFill>
              </a:rPr>
              <a:t> (concrete builder)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b="1" cap="none" dirty="0">
                <a:solidFill>
                  <a:schemeClr val="bg1"/>
                </a:solidFill>
              </a:rPr>
              <a:t>Constructor</a:t>
            </a:r>
            <a:r>
              <a:rPr lang="en-US" sz="2000" cap="none" dirty="0">
                <a:solidFill>
                  <a:schemeClr val="bg1"/>
                </a:solidFill>
              </a:rPr>
              <a:t> parameter injection in Director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for Builder + </a:t>
            </a:r>
            <a:r>
              <a:rPr lang="en-US" sz="2000" b="1" cap="none" dirty="0">
                <a:solidFill>
                  <a:schemeClr val="bg1"/>
                </a:solidFill>
              </a:rPr>
              <a:t>public setter </a:t>
            </a:r>
            <a:r>
              <a:rPr lang="en-US" sz="2000" cap="none" dirty="0">
                <a:solidFill>
                  <a:schemeClr val="bg1"/>
                </a:solidFill>
              </a:rPr>
              <a:t>to replace it later</a:t>
            </a:r>
          </a:p>
        </p:txBody>
      </p:sp>
    </p:spTree>
    <p:extLst>
      <p:ext uri="{BB962C8B-B14F-4D97-AF65-F5344CB8AC3E}">
        <p14:creationId xmlns:p14="http://schemas.microsoft.com/office/powerpoint/2010/main" val="3557390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4. FAÇADE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Aggregates</a:t>
            </a:r>
            <a:r>
              <a:rPr lang="en-US" sz="1800" cap="none" dirty="0">
                <a:highlight>
                  <a:srgbClr val="000000"/>
                </a:highlight>
              </a:rPr>
              <a:t>,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delegates</a:t>
            </a:r>
            <a:r>
              <a:rPr lang="en-US" sz="1800" cap="none" dirty="0">
                <a:highlight>
                  <a:srgbClr val="000000"/>
                </a:highlight>
              </a:rPr>
              <a:t>,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isolates</a:t>
            </a:r>
            <a:r>
              <a:rPr lang="en-US" sz="1800" cap="none" dirty="0">
                <a:highlight>
                  <a:srgbClr val="000000"/>
                </a:highlight>
              </a:rPr>
              <a:t> a larger and more complex parts of the code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into a dedicated, single methods (façades) which would </a:t>
            </a:r>
            <a:r>
              <a:rPr lang="en-US" sz="1800" u="sng" cap="none" dirty="0">
                <a:highlight>
                  <a:srgbClr val="000000"/>
                </a:highlight>
              </a:rPr>
              <a:t>simplify the code usage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140F0-FAD3-4632-9949-90366374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3" y="316181"/>
            <a:ext cx="2740437" cy="1712773"/>
          </a:xfrm>
          <a:prstGeom prst="rect">
            <a:avLst/>
          </a:prstGeom>
        </p:spPr>
      </p:pic>
      <p:sp>
        <p:nvSpPr>
          <p:cNvPr id="12" name="Prostokąt 1">
            <a:extLst>
              <a:ext uri="{FF2B5EF4-FFF2-40B4-BE49-F238E27FC236}">
                <a16:creationId xmlns:a16="http://schemas.microsoft.com/office/drawing/2014/main" id="{9CE0BE13-ECCF-43A2-AB98-34F5F42DE25E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STRUCTURAL</a:t>
            </a:r>
            <a:endParaRPr lang="pl-PL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63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context:</a:t>
            </a:r>
            <a:r>
              <a:rPr lang="en-US" dirty="0">
                <a:highlight>
                  <a:srgbClr val="000000"/>
                </a:highlight>
              </a:rPr>
              <a:t> You can put into façade 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execution chain of other methods (</a:t>
            </a:r>
            <a:r>
              <a:rPr lang="en-US" u="sng" dirty="0">
                <a:highlight>
                  <a:srgbClr val="000000"/>
                </a:highlight>
              </a:rPr>
              <a:t>grouping</a:t>
            </a:r>
            <a:br>
              <a:rPr lang="en-US" u="sng" dirty="0">
                <a:highlight>
                  <a:srgbClr val="000000"/>
                </a:highlight>
              </a:rPr>
            </a:br>
            <a:r>
              <a:rPr lang="en-US" u="sng" dirty="0">
                <a:highlight>
                  <a:srgbClr val="000000"/>
                </a:highlight>
              </a:rPr>
              <a:t>benefit</a:t>
            </a:r>
            <a:r>
              <a:rPr lang="en-US" dirty="0">
                <a:highlight>
                  <a:srgbClr val="000000"/>
                </a:highlight>
              </a:rPr>
              <a:t>) which are coupled with each other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</a:t>
            </a:r>
            <a:r>
              <a:rPr lang="en-US" u="sng" dirty="0">
                <a:highlight>
                  <a:srgbClr val="000000"/>
                </a:highlight>
              </a:rPr>
              <a:t>context benefit</a:t>
            </a:r>
            <a:r>
              <a:rPr lang="en-US" dirty="0">
                <a:highlight>
                  <a:srgbClr val="000000"/>
                </a:highlight>
              </a:rPr>
              <a:t>) to provide (and ensure)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full business functionality (</a:t>
            </a:r>
            <a:r>
              <a:rPr lang="en-US" u="sng" dirty="0">
                <a:highlight>
                  <a:srgbClr val="000000"/>
                </a:highlight>
              </a:rPr>
              <a:t>functional benefit</a:t>
            </a:r>
            <a:r>
              <a:rPr lang="en-US" dirty="0">
                <a:highlight>
                  <a:srgbClr val="000000"/>
                </a:highlight>
              </a:rPr>
              <a:t>).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Thanks to that, it is easier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call and reuse business functionalities, since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you do not need to remember all required steps,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preparations, and dependencies.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Delegate</a:t>
            </a:r>
            <a:r>
              <a:rPr lang="en-US" dirty="0">
                <a:highlight>
                  <a:srgbClr val="000000"/>
                </a:highlight>
              </a:rPr>
              <a:t>: Façade can help in communication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between sub-systems and delegation of </a:t>
            </a:r>
            <a:r>
              <a:rPr lang="en-US" dirty="0" err="1">
                <a:highlight>
                  <a:srgbClr val="000000"/>
                </a:highlight>
              </a:rPr>
              <a:t>respon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 err="1">
                <a:highlight>
                  <a:srgbClr val="000000"/>
                </a:highlight>
              </a:rPr>
              <a:t>sibilities</a:t>
            </a:r>
            <a:r>
              <a:rPr lang="en-US" dirty="0">
                <a:highlight>
                  <a:srgbClr val="000000"/>
                </a:highlight>
              </a:rPr>
              <a:t> (especially useful in </a:t>
            </a:r>
            <a:r>
              <a:rPr lang="en-US" b="1" dirty="0">
                <a:highlight>
                  <a:srgbClr val="000000"/>
                </a:highlight>
              </a:rPr>
              <a:t>microservices</a:t>
            </a:r>
            <a:r>
              <a:rPr lang="en-US" dirty="0">
                <a:highlight>
                  <a:srgbClr val="000000"/>
                </a:highlight>
              </a:rPr>
              <a:t> and/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or </a:t>
            </a:r>
            <a:r>
              <a:rPr lang="en-US" b="1" dirty="0">
                <a:highlight>
                  <a:srgbClr val="000000"/>
                </a:highlight>
              </a:rPr>
              <a:t>API</a:t>
            </a:r>
            <a:r>
              <a:rPr lang="en-US" dirty="0">
                <a:highlight>
                  <a:srgbClr val="000000"/>
                </a:highlight>
              </a:rPr>
              <a:t> architectures, with separation of layers)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7"/>
            <a:ext cx="6153829" cy="376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Hidden dependencies: </a:t>
            </a:r>
            <a:r>
              <a:rPr lang="en-US" dirty="0">
                <a:highlight>
                  <a:srgbClr val="000000"/>
                </a:highlight>
              </a:rPr>
              <a:t>While it’s one of the easiest to use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among design patterns (“just put everything inside”)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however quite problematic to implement in a proper way.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You need to remember about problem of creating hidden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dependencies, providing sufficient documentation, and using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meaningful method name (avoid: “Process”, “Do”, “Manage”,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etc.). Façade is not a “container for procedural code”.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Breaking clean code:</a:t>
            </a:r>
            <a:r>
              <a:rPr lang="en-US" dirty="0">
                <a:highlight>
                  <a:srgbClr val="000000"/>
                </a:highlight>
              </a:rPr>
              <a:t> Improperly designed, naïve, or over-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used Façade may dimmish its advantages, especially in light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 of </a:t>
            </a:r>
            <a:r>
              <a:rPr lang="en-US" dirty="0">
                <a:highlight>
                  <a:srgbClr val="000000"/>
                </a:highlight>
              </a:rPr>
              <a:t>the fact that this design pattern is violating SOLID </a:t>
            </a:r>
            <a:r>
              <a:rPr lang="en-US" dirty="0" err="1">
                <a:highlight>
                  <a:srgbClr val="000000"/>
                </a:highlight>
              </a:rPr>
              <a:t>princi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ples</a:t>
            </a:r>
            <a:r>
              <a:rPr lang="en-US" dirty="0">
                <a:highlight>
                  <a:srgbClr val="000000"/>
                </a:highlight>
              </a:rPr>
              <a:t> (especially “Single Responsibility” and “Open-Closed”).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 other words: </a:t>
            </a:r>
            <a:r>
              <a:rPr lang="en-US" b="1" dirty="0">
                <a:highlight>
                  <a:srgbClr val="000000"/>
                </a:highlight>
              </a:rPr>
              <a:t>use it wisely</a:t>
            </a:r>
            <a:r>
              <a:rPr lang="en-US" dirty="0">
                <a:highlight>
                  <a:srgbClr val="000000"/>
                </a:highlight>
              </a:rPr>
              <a:t>, introducing business value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to compensate incurred (by definition)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1044505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858494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https://refactoring.guru/design-patterns/facade</a:t>
            </a:r>
            <a:r>
              <a:rPr lang="en-US" sz="1600" cap="none" dirty="0">
                <a:highlight>
                  <a:srgbClr val="000000"/>
                </a:highlight>
                <a:hlinkClick r:id="rId2"/>
              </a:rPr>
              <a:t>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https://refactoring.guru/design-patterns/facade/csharp/example</a:t>
            </a:r>
            <a:r>
              <a:rPr lang="en-US" sz="1600" cap="none" dirty="0">
                <a:highlight>
                  <a:srgbClr val="000000"/>
                </a:highlight>
                <a:hlinkClick r:id="rId3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961465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https://dofactory.com/net/facade-design-pattern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A47A23-4D0C-4EB6-8423-EDC77253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1" y="1456267"/>
            <a:ext cx="4995862" cy="233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3C588-9F00-433C-AD64-004696B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779499"/>
            <a:ext cx="6523355" cy="11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Creation of instance is fast and easy:</a:t>
            </a:r>
            <a:r>
              <a:rPr lang="en-US" dirty="0">
                <a:highlight>
                  <a:srgbClr val="000000"/>
                </a:highlight>
              </a:rPr>
              <a:t> once made effort, to set up creation of an instance properly,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it is ready to reuse (automatically) later. You do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not need to think about it any further.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Encapsulation of the code: </a:t>
            </a:r>
            <a:r>
              <a:rPr lang="en-US" dirty="0">
                <a:highlight>
                  <a:srgbClr val="000000"/>
                </a:highlight>
              </a:rPr>
              <a:t>The </a:t>
            </a:r>
            <a:r>
              <a:rPr lang="pl-PL" dirty="0">
                <a:highlight>
                  <a:srgbClr val="000000"/>
                </a:highlight>
              </a:rPr>
              <a:t>object initializa-tion</a:t>
            </a:r>
            <a:r>
              <a:rPr lang="en-US" dirty="0">
                <a:highlight>
                  <a:srgbClr val="000000"/>
                </a:highlight>
              </a:rPr>
              <a:t> is hidden and safe from modifications.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Safe and economic</a:t>
            </a:r>
            <a:r>
              <a:rPr lang="en-US" dirty="0">
                <a:highlight>
                  <a:srgbClr val="000000"/>
                </a:highlight>
              </a:rPr>
              <a:t>: Because preventing creating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multiple instances of some class.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The instance is easily accessible: </a:t>
            </a:r>
            <a:r>
              <a:rPr lang="en-US" dirty="0">
                <a:highlight>
                  <a:srgbClr val="000000"/>
                </a:highlight>
              </a:rPr>
              <a:t>Usually it is public and static object</a:t>
            </a:r>
            <a:r>
              <a:rPr lang="pl-PL" dirty="0">
                <a:highlight>
                  <a:srgbClr val="000000"/>
                </a:highlight>
              </a:rPr>
              <a:t> called „Instance” or re- quested on demand by „GetInstance</a:t>
            </a:r>
            <a:r>
              <a:rPr lang="en-US" dirty="0">
                <a:highlight>
                  <a:srgbClr val="000000"/>
                </a:highlight>
              </a:rPr>
              <a:t>()</a:t>
            </a:r>
            <a:r>
              <a:rPr lang="pl-PL" dirty="0">
                <a:highlight>
                  <a:srgbClr val="000000"/>
                </a:highlight>
              </a:rPr>
              <a:t>” method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Difficult to test: </a:t>
            </a:r>
            <a:r>
              <a:rPr lang="en-US" dirty="0">
                <a:highlight>
                  <a:srgbClr val="000000"/>
                </a:highlight>
              </a:rPr>
              <a:t>A Singleton might cause issues for writing testable code if the object and the methods associated with it are so </a:t>
            </a:r>
            <a:r>
              <a:rPr lang="en-US" u="sng" dirty="0">
                <a:highlight>
                  <a:srgbClr val="000000"/>
                </a:highlight>
              </a:rPr>
              <a:t>tightly coupled</a:t>
            </a:r>
            <a:r>
              <a:rPr lang="en-US" dirty="0">
                <a:highlight>
                  <a:srgbClr val="000000"/>
                </a:highlight>
              </a:rPr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 create hidden dependencies: </a:t>
            </a:r>
            <a:r>
              <a:rPr lang="en-US" dirty="0">
                <a:highlight>
                  <a:srgbClr val="000000"/>
                </a:highlight>
              </a:rPr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>
                <a:highlight>
                  <a:srgbClr val="000000"/>
                </a:highlight>
              </a:rPr>
              <a:t>difficult to track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That’s why singleton is considered by many developers as </a:t>
            </a:r>
            <a:r>
              <a:rPr lang="en-US" b="1" i="1" dirty="0">
                <a:highlight>
                  <a:srgbClr val="000000"/>
                </a:highlight>
              </a:rPr>
              <a:t>antipattern</a:t>
            </a:r>
            <a:r>
              <a:rPr lang="en-US" dirty="0">
                <a:highlight>
                  <a:srgbClr val="000000"/>
                </a:highlight>
              </a:rPr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41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D18FDB-177A-42FB-BA74-21B1E78C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71471"/>
            <a:ext cx="7334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EFA694-106A-42EB-9F44-C5854827EB52}"/>
              </a:ext>
            </a:extLst>
          </p:cNvPr>
          <p:cNvSpPr txBox="1">
            <a:spLocks/>
          </p:cNvSpPr>
          <p:nvPr/>
        </p:nvSpPr>
        <p:spPr>
          <a:xfrm>
            <a:off x="2428873" y="5211097"/>
            <a:ext cx="7334251" cy="131909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b="1" dirty="0">
                <a:highlight>
                  <a:srgbClr val="000000"/>
                </a:highlight>
              </a:rPr>
              <a:t>Reception</a:t>
            </a:r>
            <a:br>
              <a:rPr lang="en-US" dirty="0">
                <a:highlight>
                  <a:srgbClr val="000000"/>
                </a:highlight>
              </a:rPr>
            </a:b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is your only contact with the administration or the office, collecting visitor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requests and hiding most of the bureaucracy / actual processes from you</a:t>
            </a:r>
          </a:p>
        </p:txBody>
      </p:sp>
    </p:spTree>
    <p:extLst>
      <p:ext uri="{BB962C8B-B14F-4D97-AF65-F5344CB8AC3E}">
        <p14:creationId xmlns:p14="http://schemas.microsoft.com/office/powerpoint/2010/main" val="2432140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5E6C0-0028-431E-8C7E-F04E1A2002F4}"/>
              </a:ext>
            </a:extLst>
          </p:cNvPr>
          <p:cNvGrpSpPr/>
          <p:nvPr/>
        </p:nvGrpSpPr>
        <p:grpSpPr>
          <a:xfrm>
            <a:off x="548641" y="1664207"/>
            <a:ext cx="4494313" cy="4865985"/>
            <a:chOff x="548641" y="1664207"/>
            <a:chExt cx="4494313" cy="4865985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F91CD2-6604-4B35-BF84-21C38C87E41A}"/>
                </a:ext>
              </a:extLst>
            </p:cNvPr>
            <p:cNvSpPr txBox="1">
              <a:spLocks/>
            </p:cNvSpPr>
            <p:nvPr/>
          </p:nvSpPr>
          <p:spPr>
            <a:xfrm>
              <a:off x="548641" y="4779769"/>
              <a:ext cx="4494313" cy="17504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Hides </a:t>
              </a:r>
              <a:r>
                <a:rPr lang="en-US" dirty="0">
                  <a:highlight>
                    <a:srgbClr val="000000"/>
                  </a:highlight>
                </a:rPr>
                <a:t>complex steps of procedure(s)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Makes the usage a lot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easier </a:t>
              </a:r>
              <a:r>
                <a:rPr lang="en-US" dirty="0">
                  <a:highlight>
                    <a:srgbClr val="000000"/>
                  </a:highlight>
                </a:rPr>
                <a:t>(for users)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by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automatizing</a:t>
              </a:r>
              <a:r>
                <a:rPr lang="en-US" dirty="0">
                  <a:highlight>
                    <a:srgbClr val="000000"/>
                  </a:highlight>
                </a:rPr>
                <a:t> the whole process</a:t>
              </a:r>
            </a:p>
          </p:txBody>
        </p:sp>
        <p:pic>
          <p:nvPicPr>
            <p:cNvPr id="1026" name="Picture 2" descr="Don&amp;#39;t Let People Push Your Buttons &amp;amp; Sabotage Your Weight Loss!">
              <a:extLst>
                <a:ext uri="{FF2B5EF4-FFF2-40B4-BE49-F238E27FC236}">
                  <a16:creationId xmlns:a16="http://schemas.microsoft.com/office/drawing/2014/main" id="{D1BAD140-8491-4460-B63C-010E78C7D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9" y="1664207"/>
              <a:ext cx="4075199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EC92EE-472D-4604-BD47-FC6C33A31781}"/>
              </a:ext>
            </a:extLst>
          </p:cNvPr>
          <p:cNvGrpSpPr/>
          <p:nvPr/>
        </p:nvGrpSpPr>
        <p:grpSpPr>
          <a:xfrm>
            <a:off x="5629033" y="1664207"/>
            <a:ext cx="5908345" cy="4995218"/>
            <a:chOff x="5629033" y="1664207"/>
            <a:chExt cx="5908345" cy="499521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62DF3AE-6C77-4AC9-B2FF-06ADB1A6FD2E}"/>
                </a:ext>
              </a:extLst>
            </p:cNvPr>
            <p:cNvSpPr txBox="1">
              <a:spLocks/>
            </p:cNvSpPr>
            <p:nvPr/>
          </p:nvSpPr>
          <p:spPr>
            <a:xfrm>
              <a:off x="5629033" y="4779769"/>
              <a:ext cx="4842322" cy="187965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Sometimes, these steps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cannot be automated</a:t>
              </a:r>
              <a:r>
                <a:rPr lang="en-US" dirty="0">
                  <a:highlight>
                    <a:srgbClr val="000000"/>
                  </a:highlight>
                </a:rPr>
                <a:t>:</a:t>
              </a:r>
            </a:p>
            <a:p>
              <a:pPr>
                <a:buFontTx/>
                <a:buChar char="-"/>
              </a:pP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uncommon behavior</a:t>
              </a:r>
              <a:r>
                <a:rPr lang="en-US" dirty="0">
                  <a:highlight>
                    <a:srgbClr val="000000"/>
                  </a:highlight>
                </a:rPr>
                <a:t> (after an execution of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a step an additional reaction should take place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(e.g., in response to someone’s feedback),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the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order </a:t>
              </a:r>
              <a:r>
                <a:rPr lang="en-US" dirty="0">
                  <a:highlight>
                    <a:srgbClr val="000000"/>
                  </a:highlight>
                </a:rPr>
                <a:t>of execution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may vary</a:t>
              </a:r>
            </a:p>
            <a:p>
              <a:pPr>
                <a:buFontTx/>
                <a:buChar char="-"/>
              </a:pPr>
              <a:r>
                <a:rPr lang="en-US" dirty="0">
                  <a:highlight>
                    <a:srgbClr val="000000"/>
                  </a:highlight>
                </a:rPr>
                <a:t>some steps needs to be executed </a:t>
              </a: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separately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413E6-1C7D-4004-BDCD-E1FD17CD9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b="11796"/>
            <a:stretch/>
          </p:blipFill>
          <p:spPr>
            <a:xfrm>
              <a:off x="5629033" y="1664207"/>
              <a:ext cx="5804768" cy="28799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43944E-766D-446A-910C-23A5EBB8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01923" y="4779769"/>
              <a:ext cx="1235455" cy="187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C11083-635E-4793-954E-61340EAA253E}"/>
              </a:ext>
            </a:extLst>
          </p:cNvPr>
          <p:cNvSpPr txBox="1">
            <a:spLocks/>
          </p:cNvSpPr>
          <p:nvPr/>
        </p:nvSpPr>
        <p:spPr>
          <a:xfrm>
            <a:off x="758199" y="1111097"/>
            <a:ext cx="2258468" cy="4201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highlight>
                  <a:srgbClr val="000000"/>
                </a:highlight>
              </a:rPr>
              <a:t>Buttons in machines</a:t>
            </a:r>
          </a:p>
        </p:txBody>
      </p:sp>
    </p:spTree>
    <p:extLst>
      <p:ext uri="{BB962C8B-B14F-4D97-AF65-F5344CB8AC3E}">
        <p14:creationId xmlns:p14="http://schemas.microsoft.com/office/powerpoint/2010/main" val="40409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795408" y="1429966"/>
            <a:ext cx="4601183" cy="50720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In the past, sending money to someone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was more difficult and time consuming.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Nowadays, we have bank transfers.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Provide safe procedure, where none of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steps cannot be skipped or omitted, to send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money funds between bank accounts.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following steps should be included: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000000"/>
                </a:highlight>
              </a:rPr>
              <a:t>- Authentication / checking if user has an account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transfer data (recipient, IBAN, etc.)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sender have sufficient funds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Checking if recipient account is existing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Blocking the requested funds (preparation)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Asking for sender’s authorization (e.g., PIN code)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Transferring money (single transaction scope)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confirmations - Registering transaction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Refreshing UI to show new account balance</a:t>
            </a:r>
            <a:br>
              <a:rPr lang="en-US" sz="1200" dirty="0">
                <a:highlight>
                  <a:srgbClr val="000000"/>
                </a:highlight>
              </a:rPr>
            </a:br>
            <a:r>
              <a:rPr lang="en-US" sz="1200" dirty="0">
                <a:highlight>
                  <a:srgbClr val="000000"/>
                </a:highlight>
              </a:rPr>
              <a:t>- Sending notifications for sender / and recipient…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EE0-EAA5-4E8C-A988-812D1C7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740" y="3429000"/>
            <a:ext cx="2996119" cy="2247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C580-1387-42F3-9F86-59BF9299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91" y="2089578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88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Problem with names: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C38DC-B4CB-4160-94CE-21B114823AD4}"/>
              </a:ext>
            </a:extLst>
          </p:cNvPr>
          <p:cNvGrpSpPr/>
          <p:nvPr/>
        </p:nvGrpSpPr>
        <p:grpSpPr>
          <a:xfrm>
            <a:off x="3338971" y="2325228"/>
            <a:ext cx="5514058" cy="3829766"/>
            <a:chOff x="6798446" y="2988905"/>
            <a:chExt cx="5514058" cy="3829766"/>
          </a:xfrm>
        </p:grpSpPr>
        <p:sp>
          <p:nvSpPr>
            <p:cNvPr id="10" name="Tytuł 1">
              <a:extLst>
                <a:ext uri="{FF2B5EF4-FFF2-40B4-BE49-F238E27FC236}">
                  <a16:creationId xmlns:a16="http://schemas.microsoft.com/office/drawing/2014/main" id="{EC160BDA-C567-4E9A-B391-6FD82EFABD4D}"/>
                </a:ext>
              </a:extLst>
            </p:cNvPr>
            <p:cNvSpPr txBox="1">
              <a:spLocks/>
            </p:cNvSpPr>
            <p:nvPr/>
          </p:nvSpPr>
          <p:spPr>
            <a:xfrm>
              <a:off x="6798446" y="2988905"/>
              <a:ext cx="5514058" cy="382976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176213"/>
              <a:r>
                <a:rPr lang="en-US" sz="2400" cap="none" dirty="0">
                  <a:highlight>
                    <a:srgbClr val="000000"/>
                  </a:highlight>
                </a:rPr>
                <a:t>Façade methods are also doing multiple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things. </a:t>
              </a:r>
              <a:r>
                <a:rPr lang="en-US" sz="2400" b="1" cap="none" dirty="0">
                  <a:highlight>
                    <a:srgbClr val="000000"/>
                  </a:highlight>
                </a:rPr>
                <a:t>Meaningful naming</a:t>
              </a:r>
              <a:r>
                <a:rPr lang="en-US" sz="2400" cap="none" dirty="0">
                  <a:highlight>
                    <a:srgbClr val="000000"/>
                  </a:highlight>
                </a:rPr>
                <a:t> is essential.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400" cap="none" dirty="0">
                  <a:highlight>
                    <a:srgbClr val="000000"/>
                  </a:highlight>
                </a:rPr>
                <a:t>Try to avoid too generic names, such as:</a:t>
              </a:r>
              <a:br>
                <a:rPr lang="en-US" sz="2400" cap="none" dirty="0">
                  <a:highlight>
                    <a:srgbClr val="000000"/>
                  </a:highlight>
                </a:rPr>
              </a:br>
              <a:br>
                <a:rPr lang="en-US" sz="2400" cap="none" dirty="0"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Process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Calculate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Handle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Manage</a:t>
              </a:r>
              <a:b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Request</a:t>
              </a:r>
              <a:b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</a:br>
              <a:r>
                <a:rPr lang="en-US" sz="2200" b="1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- </a:t>
              </a:r>
              <a:r>
                <a:rPr lang="en-US" sz="2200" b="1" strike="sngStrike" cap="none" dirty="0">
                  <a:solidFill>
                    <a:schemeClr val="accent6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</a:t>
              </a:r>
              <a:br>
                <a:rPr lang="en-US" sz="1800" cap="none" dirty="0">
                  <a:highlight>
                    <a:srgbClr val="000000"/>
                  </a:highlight>
                </a:rPr>
              </a:br>
              <a:br>
                <a:rPr lang="en-US" sz="1800" cap="none" dirty="0">
                  <a:highlight>
                    <a:srgbClr val="000000"/>
                  </a:highlight>
                </a:rPr>
              </a:br>
              <a:r>
                <a:rPr lang="en-US" sz="1800" cap="none" dirty="0">
                  <a:highlight>
                    <a:srgbClr val="000000"/>
                  </a:highlight>
                </a:rPr>
                <a:t>etc.</a:t>
              </a:r>
              <a:endParaRPr lang="en-US" sz="2400" cap="none" dirty="0">
                <a:highlight>
                  <a:srgbClr val="000000"/>
                </a:highlight>
              </a:endParaRPr>
            </a:p>
          </p:txBody>
        </p:sp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C810B7B5-32F5-43CF-A874-8183826CE821}"/>
                </a:ext>
              </a:extLst>
            </p:cNvPr>
            <p:cNvSpPr txBox="1">
              <a:spLocks/>
            </p:cNvSpPr>
            <p:nvPr/>
          </p:nvSpPr>
          <p:spPr>
            <a:xfrm>
              <a:off x="8827311" y="4616346"/>
              <a:ext cx="3485193" cy="2202325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342900" indent="-342900">
                <a:buFontTx/>
                <a:buChar char="-"/>
              </a:pPr>
              <a:r>
                <a:rPr lang="en-US" sz="1600" cap="none" dirty="0">
                  <a:highlight>
                    <a:srgbClr val="000000"/>
                  </a:highlight>
                </a:rPr>
                <a:t>Describe your method using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2-3 words (ProcessBankTransfer)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to summarize its business purpose.</a:t>
              </a:r>
            </a:p>
            <a:p>
              <a:pPr marL="342900" indent="-342900">
                <a:buFontTx/>
                <a:buChar char="-"/>
              </a:pPr>
              <a:endParaRPr lang="en-US" sz="1600" cap="none" dirty="0">
                <a:highlight>
                  <a:srgbClr val="000000"/>
                </a:highlight>
              </a:endParaRPr>
            </a:p>
            <a:p>
              <a:pPr marL="342900" indent="-342900">
                <a:buFontTx/>
                <a:buChar char="-"/>
              </a:pPr>
              <a:r>
                <a:rPr lang="en-US" sz="1600" b="1" cap="none" dirty="0">
                  <a:highlight>
                    <a:srgbClr val="000000"/>
                  </a:highlight>
                </a:rPr>
                <a:t>TIP: </a:t>
              </a:r>
              <a:r>
                <a:rPr lang="en-US" sz="1600" cap="none" dirty="0">
                  <a:highlight>
                    <a:srgbClr val="000000"/>
                  </a:highlight>
                </a:rPr>
                <a:t>If you are struggling with making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a short and still meaningful name, this may mean your Façade logic is doing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b="1" cap="none" dirty="0">
                  <a:highlight>
                    <a:srgbClr val="000000"/>
                  </a:highlight>
                </a:rPr>
                <a:t>too much</a:t>
              </a:r>
              <a:r>
                <a:rPr lang="en-US" sz="1600" cap="none" dirty="0">
                  <a:highlight>
                    <a:srgbClr val="000000"/>
                  </a:highlight>
                </a:rPr>
                <a:t>. Do not hesitate to create</a:t>
              </a:r>
              <a:br>
                <a:rPr lang="en-US" sz="1600" cap="none" dirty="0">
                  <a:highlight>
                    <a:srgbClr val="000000"/>
                  </a:highlight>
                </a:rPr>
              </a:br>
              <a:r>
                <a:rPr lang="en-US" sz="1600" cap="none" dirty="0">
                  <a:highlight>
                    <a:srgbClr val="000000"/>
                  </a:highlight>
                </a:rPr>
                <a:t>smaller Façade methods to split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1917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94051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DA293-5F17-4F73-A3D2-E92557ED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68" y="1901921"/>
            <a:ext cx="3619500" cy="2590800"/>
          </a:xfrm>
          <a:prstGeom prst="rect">
            <a:avLst/>
          </a:prstGeom>
        </p:spPr>
      </p:pic>
      <p:pic>
        <p:nvPicPr>
          <p:cNvPr id="2050" name="Picture 2" descr="The structure of the Facade pattern example">
            <a:extLst>
              <a:ext uri="{FF2B5EF4-FFF2-40B4-BE49-F238E27FC236}">
                <a16:creationId xmlns:a16="http://schemas.microsoft.com/office/drawing/2014/main" id="{B45B90A1-7D3F-46CE-A397-12F0640E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078"/>
            <a:ext cx="5429250" cy="3619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2204265" y="5375468"/>
            <a:ext cx="3891735" cy="125222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highlight>
                  <a:srgbClr val="000000"/>
                </a:highlight>
              </a:rPr>
              <a:t>Doing a lot of things which are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needed to achieve the expected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result (asking for help many other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classes / services / (sub)systems</a:t>
            </a:r>
            <a:br>
              <a:rPr lang="en-US" sz="2400" cap="none" dirty="0">
                <a:highlight>
                  <a:srgbClr val="000000"/>
                </a:highlight>
              </a:rPr>
            </a:br>
            <a:r>
              <a:rPr lang="en-US" sz="2400" cap="none" dirty="0">
                <a:highlight>
                  <a:srgbClr val="000000"/>
                </a:highlight>
              </a:rPr>
              <a:t>=&gt; e.g., using their APIs)</a:t>
            </a:r>
          </a:p>
        </p:txBody>
      </p:sp>
    </p:spTree>
    <p:extLst>
      <p:ext uri="{BB962C8B-B14F-4D97-AF65-F5344CB8AC3E}">
        <p14:creationId xmlns:p14="http://schemas.microsoft.com/office/powerpoint/2010/main" val="33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4503907" y="2145511"/>
            <a:ext cx="41148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000000"/>
                </a:highlight>
              </a:rPr>
              <a:t>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public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600" dirty="0">
                <a:highlight>
                  <a:srgbClr val="000000"/>
                </a:highlight>
              </a:rPr>
              <a:t> GetResult()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service1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Service1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result1 = service1.Calculate();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service2 =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600" dirty="0">
                <a:highlight>
                  <a:srgbClr val="000000"/>
                </a:highlight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Service2</a:t>
            </a:r>
            <a:r>
              <a:rPr lang="en-US" sz="16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en-US" sz="1600" dirty="0">
                <a:highlight>
                  <a:srgbClr val="000000"/>
                </a:highlight>
              </a:rPr>
              <a:t> result2 = service2.Calculate(result1);</a:t>
            </a:r>
          </a:p>
          <a:p>
            <a:endParaRPr lang="en-US" sz="1600" dirty="0">
              <a:highlight>
                <a:srgbClr val="000000"/>
              </a:highlight>
            </a:endParaRPr>
          </a:p>
          <a:p>
            <a:r>
              <a:rPr lang="en-US" sz="1600" dirty="0">
                <a:highlight>
                  <a:srgbClr val="000000"/>
                </a:highlight>
              </a:rPr>
              <a:t>      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600" dirty="0">
                <a:highlight>
                  <a:srgbClr val="000000"/>
                </a:highlight>
              </a:rPr>
              <a:t> result2;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6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476655"/>
            <a:ext cx="2712877" cy="40248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01C64-69DD-442B-8855-69363C26091E}"/>
              </a:ext>
            </a:extLst>
          </p:cNvPr>
          <p:cNvGrpSpPr/>
          <p:nvPr/>
        </p:nvGrpSpPr>
        <p:grpSpPr>
          <a:xfrm>
            <a:off x="7626487" y="476655"/>
            <a:ext cx="4085616" cy="3550599"/>
            <a:chOff x="7626487" y="476655"/>
            <a:chExt cx="4085616" cy="3550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2A899-92E3-4F45-BA90-993AB583AA4A}"/>
                </a:ext>
              </a:extLst>
            </p:cNvPr>
            <p:cNvSpPr txBox="1"/>
            <p:nvPr/>
          </p:nvSpPr>
          <p:spPr>
            <a:xfrm>
              <a:off x="8686801" y="476655"/>
              <a:ext cx="3025302" cy="132343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Try to avoid this “naïve” solution:</a:t>
              </a:r>
            </a:p>
            <a:p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- remember about the rule to</a:t>
              </a:r>
              <a:b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not create 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hidden dependencies</a:t>
              </a:r>
              <a:b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</a:b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 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if not absolutely necessary</a:t>
              </a:r>
              <a:r>
                <a:rPr lang="en-US" sz="1600" b="1" dirty="0">
                  <a:solidFill>
                    <a:srgbClr val="C00000"/>
                  </a:solidFill>
                  <a:highlight>
                    <a:srgbClr val="000000"/>
                  </a:highlight>
                </a:rPr>
                <a:t>(!)</a:t>
              </a:r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8D765834-02F7-467B-A074-A771183ED2A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8173785" y="1252795"/>
              <a:ext cx="1478369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5975DAE2-4EE3-49CD-A435-9A38F0E523F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7799389" y="1627191"/>
              <a:ext cx="2227161" cy="2572966"/>
            </a:xfrm>
            <a:prstGeom prst="curvedConnector2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476655"/>
            <a:ext cx="2712877" cy="66148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Façade Pattern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9AEE-299B-467B-AC71-F084397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" y="2764567"/>
            <a:ext cx="3238952" cy="27245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79603-2867-4022-8D01-632A8C631D3D}"/>
              </a:ext>
            </a:extLst>
          </p:cNvPr>
          <p:cNvCxnSpPr>
            <a:cxnSpLocks/>
          </p:cNvCxnSpPr>
          <p:nvPr/>
        </p:nvCxnSpPr>
        <p:spPr>
          <a:xfrm flipH="1"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59AF00-2757-4E57-81BE-5427C1A6D5D0}"/>
              </a:ext>
            </a:extLst>
          </p:cNvPr>
          <p:cNvCxnSpPr>
            <a:cxnSpLocks/>
          </p:cNvCxnSpPr>
          <p:nvPr/>
        </p:nvCxnSpPr>
        <p:spPr>
          <a:xfrm>
            <a:off x="506102" y="2764567"/>
            <a:ext cx="3238952" cy="2724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64B8BD-063C-4D26-B8DE-A01E7F4C8DC9}"/>
              </a:ext>
            </a:extLst>
          </p:cNvPr>
          <p:cNvSpPr txBox="1"/>
          <p:nvPr/>
        </p:nvSpPr>
        <p:spPr>
          <a:xfrm>
            <a:off x="769139" y="5770550"/>
            <a:ext cx="2712877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Good intention, but still:</a:t>
            </a:r>
            <a:b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</a:br>
            <a:r>
              <a:rPr lang="en-US" sz="1600" b="1" dirty="0">
                <a:solidFill>
                  <a:srgbClr val="C00000"/>
                </a:solidFill>
                <a:highlight>
                  <a:srgbClr val="000000"/>
                </a:highlight>
              </a:rPr>
              <a:t>Hidden Dependencies </a:t>
            </a:r>
            <a:r>
              <a:rPr lang="en-US" sz="1600" dirty="0">
                <a:solidFill>
                  <a:srgbClr val="C00000"/>
                </a:solidFill>
                <a:highlight>
                  <a:srgbClr val="000000"/>
                </a:highlight>
              </a:rPr>
              <a:t>created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7E46-CDF8-43A1-B1AE-4B119508B9B7}"/>
              </a:ext>
            </a:extLst>
          </p:cNvPr>
          <p:cNvSpPr txBox="1"/>
          <p:nvPr/>
        </p:nvSpPr>
        <p:spPr>
          <a:xfrm>
            <a:off x="4540686" y="1387620"/>
            <a:ext cx="602722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Facade class provides a simple interface to the complex logic of one or several subsystems. The Facade delegates the client requests to the appropriate objects within the subsystem.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_subsystem1;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_subsystem2;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Facade</a:t>
            </a:r>
            <a:r>
              <a:rPr lang="en-US" sz="1400" dirty="0">
                <a:highlight>
                  <a:srgbClr val="000000"/>
                </a:highlight>
              </a:rPr>
              <a:t>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ISubsystem1</a:t>
            </a:r>
            <a:r>
              <a:rPr lang="en-US" sz="1400" dirty="0">
                <a:highlight>
                  <a:srgbClr val="000000"/>
                </a:highlight>
              </a:rPr>
              <a:t> subsystem1,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ISubsystem2</a:t>
            </a:r>
            <a:r>
              <a:rPr lang="en-US" sz="1400" dirty="0">
                <a:highlight>
                  <a:srgbClr val="000000"/>
                </a:highlight>
              </a:rPr>
              <a:t> subsystem2)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 = subsystem1;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 = subsystem2;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Façade methods are shortcuts to execute several steps.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Operation()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result 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""</a:t>
            </a:r>
            <a:r>
              <a:rPr lang="en-US" sz="1400" dirty="0">
                <a:highlight>
                  <a:srgbClr val="000000"/>
                </a:highlight>
              </a:rPr>
              <a:t>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._subsystem1.operationN();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result +=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._subsystem2.operationZ();</a:t>
            </a:r>
          </a:p>
          <a:p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result;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9A45C-AE54-4400-A0B2-9ADE165EB0BB}"/>
              </a:ext>
            </a:extLst>
          </p:cNvPr>
          <p:cNvGrpSpPr/>
          <p:nvPr/>
        </p:nvGrpSpPr>
        <p:grpSpPr>
          <a:xfrm>
            <a:off x="9620863" y="2551045"/>
            <a:ext cx="1523092" cy="664105"/>
            <a:chOff x="9542206" y="2595290"/>
            <a:chExt cx="1523092" cy="6641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DB3C9-8F74-45E6-B549-5D95545C27F7}"/>
                </a:ext>
              </a:extLst>
            </p:cNvPr>
            <p:cNvSpPr txBox="1"/>
            <p:nvPr/>
          </p:nvSpPr>
          <p:spPr>
            <a:xfrm>
              <a:off x="10070515" y="2595290"/>
              <a:ext cx="994783" cy="33855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Using </a:t>
              </a:r>
              <a:r>
                <a: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DI</a:t>
              </a:r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72AE4A71-5FC7-4136-A2D1-C3D226EA562E}"/>
                </a:ext>
              </a:extLst>
            </p:cNvPr>
            <p:cNvCxnSpPr>
              <a:stCxn id="20" idx="2"/>
            </p:cNvCxnSpPr>
            <p:nvPr/>
          </p:nvCxnSpPr>
          <p:spPr>
            <a:xfrm rot="5400000">
              <a:off x="9892282" y="2583769"/>
              <a:ext cx="325550" cy="1025701"/>
            </a:xfrm>
            <a:prstGeom prst="curvedConnector2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8" name="Picture 16" descr="check mark tick vector graphic #33848">
            <a:extLst>
              <a:ext uri="{FF2B5EF4-FFF2-40B4-BE49-F238E27FC236}">
                <a16:creationId xmlns:a16="http://schemas.microsoft.com/office/drawing/2014/main" id="{0A97CEEC-1F42-438E-A2DE-4C55CD52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584" y="2591907"/>
            <a:ext cx="268229" cy="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https://refactoring.guru/design-patterns/singleton/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5"/>
              </a:rPr>
              <a:t>https://refactoring.guru/design-patterns/singleton/csharp/example/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6"/>
              </a:rPr>
              <a:t>https://dofactory.com/net/singleton-design-pattern</a:t>
            </a:r>
            <a:r>
              <a:rPr lang="en-US" sz="1600" cap="none" dirty="0">
                <a:highlight>
                  <a:srgbClr val="000000"/>
                </a:highlight>
                <a:hlinkClick r:id="rId6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072078"/>
            <a:ext cx="3993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highlight>
                  <a:srgbClr val="000000"/>
                </a:highlight>
                <a:latin typeface="+mj-lt"/>
                <a:hlinkClick r:id="rId7"/>
              </a:rPr>
              <a:t>https://csharpindepth.com/Articles/Singleton</a:t>
            </a:r>
            <a:r>
              <a:rPr lang="en-US" sz="1600" dirty="0">
                <a:highlight>
                  <a:srgbClr val="000000"/>
                </a:highlight>
                <a:latin typeface="+mj-lt"/>
                <a:hlinkClick r:id="rId7"/>
              </a:rPr>
              <a:t>/</a:t>
            </a:r>
            <a:endParaRPr lang="pl-PL" sz="1600" dirty="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Façades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Façade can be used everywhere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extract the larger or more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complex blocks of the code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659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</a:t>
            </a:r>
            <a:r>
              <a:rPr lang="en-US" sz="2000" cap="none" dirty="0">
                <a:solidFill>
                  <a:schemeClr val="bg1"/>
                </a:solidFill>
              </a:rPr>
              <a:t> injection</a:t>
            </a:r>
            <a:endParaRPr lang="en-US" sz="2000" b="1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Short, but </a:t>
            </a:r>
            <a:r>
              <a:rPr lang="en-US" sz="2000" b="1" cap="none" dirty="0">
                <a:solidFill>
                  <a:schemeClr val="bg1"/>
                </a:solidFill>
              </a:rPr>
              <a:t>descriptive method naming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(usually 2 or 3 words)</a:t>
            </a:r>
          </a:p>
        </p:txBody>
      </p:sp>
    </p:spTree>
    <p:extLst>
      <p:ext uri="{BB962C8B-B14F-4D97-AF65-F5344CB8AC3E}">
        <p14:creationId xmlns:p14="http://schemas.microsoft.com/office/powerpoint/2010/main" val="26390191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5. Strategy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it is possible that depending on a different circumstances a selected part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your application’s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behavior should be changed or adjusted</a:t>
            </a:r>
            <a:r>
              <a:rPr lang="en-US" sz="1800" cap="none" dirty="0">
                <a:highlight>
                  <a:srgbClr val="000000"/>
                </a:highlight>
              </a:rPr>
              <a:t>, but you want to keep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this process simple and automated as possible – to not rewrite the code each time.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highlight>
                  <a:srgbClr val="000000"/>
                </a:highlight>
              </a:rPr>
              <a:t>hide</a:t>
            </a:r>
            <a:r>
              <a:rPr lang="en-US" sz="1800" cap="none" dirty="0">
                <a:highlight>
                  <a:srgbClr val="000000"/>
                </a:highlight>
              </a:rPr>
              <a:t> (encapsulate) complex and/or very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specific behaviors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  <a:p>
            <a:pPr algn="ctr"/>
            <a:r>
              <a:rPr lang="en-US" sz="1800" cap="none" dirty="0">
                <a:highlight>
                  <a:srgbClr val="000000"/>
                </a:highlight>
              </a:rPr>
              <a:t>When you want to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keep your architecture ready</a:t>
            </a:r>
            <a:r>
              <a:rPr lang="en-US" sz="1800" b="1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(e.g., considering or planning) and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flexible in case of introducing a new functionality for a known use case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 the future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Functional flexibility: </a:t>
            </a:r>
            <a:r>
              <a:rPr lang="en-US" dirty="0">
                <a:highlight>
                  <a:srgbClr val="000000"/>
                </a:highlight>
              </a:rPr>
              <a:t>Life can be unpredictable,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Extendibility:</a:t>
            </a:r>
            <a:r>
              <a:rPr lang="en-US" dirty="0">
                <a:highlight>
                  <a:srgbClr val="000000"/>
                </a:highlight>
              </a:rPr>
              <a:t> It’s very easy to add new behaviors.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Simplify workflow:</a:t>
            </a:r>
            <a:r>
              <a:rPr lang="en-US" dirty="0">
                <a:highlight>
                  <a:srgbClr val="000000"/>
                </a:highlight>
              </a:rPr>
              <a:t> Even very complex steps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aggregated into a set of well defined procedu-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Elegant solution:</a:t>
            </a:r>
            <a:r>
              <a:rPr lang="en-US" dirty="0">
                <a:highlight>
                  <a:srgbClr val="000000"/>
                </a:highlight>
              </a:rPr>
              <a:t> Avoiding if-else statements.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Separation:</a:t>
            </a:r>
            <a:r>
              <a:rPr lang="en-US" dirty="0">
                <a:highlight>
                  <a:srgbClr val="000000"/>
                </a:highlight>
              </a:rPr>
              <a:t> Clean split between context or data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Hides the behavior: </a:t>
            </a:r>
            <a:r>
              <a:rPr lang="en-US" dirty="0">
                <a:highlight>
                  <a:srgbClr val="000000"/>
                </a:highlight>
              </a:rPr>
              <a:t>One of benefits can be also a con. If your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application is really large it may take you some time to figure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out which strategy is currently used and how it is working.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Strategy pattern is using overloading, so the specific behaviors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Awareness:</a:t>
            </a:r>
            <a:r>
              <a:rPr lang="en-US" dirty="0">
                <a:highlight>
                  <a:srgbClr val="000000"/>
                </a:highlight>
              </a:rPr>
              <a:t> Another consequence of having multiple </a:t>
            </a:r>
            <a:r>
              <a:rPr lang="en-US" dirty="0" err="1">
                <a:highlight>
                  <a:srgbClr val="000000"/>
                </a:highlight>
              </a:rPr>
              <a:t>strate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</a:t>
            </a:r>
            <a:r>
              <a:rPr lang="en-US" dirty="0" err="1">
                <a:highlight>
                  <a:srgbClr val="000000"/>
                </a:highlight>
              </a:rPr>
              <a:t>gies</a:t>
            </a:r>
            <a:r>
              <a:rPr lang="en-US" dirty="0">
                <a:highlight>
                  <a:srgbClr val="000000"/>
                </a:highlight>
              </a:rPr>
              <a:t> is a need to be aware of their existence. Better under-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Introducing more objects:</a:t>
            </a:r>
            <a:r>
              <a:rPr lang="en-US" dirty="0">
                <a:highlight>
                  <a:srgbClr val="000000"/>
                </a:highlight>
              </a:rPr>
              <a:t> This is rather standard that design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https://refactoring.guru/design-patterns/strategy/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https://refactoring.guru/design-patterns/strategy/csharp/example/</a:t>
            </a:r>
            <a:endParaRPr lang="en-US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https://dofactory.com/net/strategy-design-pattern</a:t>
            </a:r>
            <a:r>
              <a:rPr lang="en-US" sz="1600" cap="none" dirty="0">
                <a:highlight>
                  <a:srgbClr val="000000"/>
                </a:highlight>
                <a:hlinkClick r:id="rId4"/>
              </a:rPr>
              <a:t>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For a student, the most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important aspect of his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transportation is the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sz="1600" dirty="0">
                <a:highlight>
                  <a:srgbClr val="000000"/>
                </a:highlight>
              </a:rPr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Good balance</a:t>
            </a:r>
            <a:r>
              <a:rPr lang="en-US" sz="1600" dirty="0">
                <a:highlight>
                  <a:srgbClr val="000000"/>
                </a:highlight>
              </a:rPr>
              <a:t> between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the time saving, com-fort, and profitability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can be achieved in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large urbanized areas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A businesswoman need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higher level of comfort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on her way to the office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highlight>
                  <a:srgbClr val="000000"/>
                </a:highlight>
              </a:rPr>
              <a:t>But sometimes “travel”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real, physical act </a:t>
            </a:r>
            <a:r>
              <a:rPr lang="en-US" sz="1600" dirty="0">
                <a:highlight>
                  <a:srgbClr val="000000"/>
                </a:highlight>
              </a:rPr>
              <a:t>of movement. </a:t>
            </a:r>
            <a:r>
              <a:rPr lang="en-US" sz="1600" spc="-10" dirty="0">
                <a:highlight>
                  <a:srgbClr val="000000"/>
                </a:highlight>
              </a:rPr>
              <a:t>It can be also an exciting </a:t>
            </a:r>
            <a:r>
              <a:rPr lang="en-US" sz="1600" dirty="0">
                <a:highlight>
                  <a:srgbClr val="000000"/>
                </a:highlight>
              </a:rPr>
              <a:t>journey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in an imaginary world: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bool</a:t>
            </a:r>
            <a:r>
              <a:rPr lang="en-US" sz="2400" b="1" cap="none" dirty="0">
                <a:highlight>
                  <a:srgbClr val="000000"/>
                </a:highlight>
              </a:rPr>
              <a:t> Communicate();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>
                <a:highlight>
                  <a:srgbClr val="000000"/>
                </a:highlight>
              </a:rPr>
              <a:t>To check if it was received</a:t>
            </a:r>
            <a:endParaRPr lang="pl-PL" sz="1200" b="1" cap="none" dirty="0">
              <a:highlight>
                <a:srgbClr val="0000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Planning to introduce a few different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use cases of a system functionality</a:t>
            </a:r>
          </a:p>
          <a:p>
            <a:pPr>
              <a:buFontTx/>
              <a:buChar char="-"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User Story:</a:t>
            </a:r>
          </a:p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We are going to produce a new model of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mobile phones to debut on the market.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According to modern standards we need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support the following scenarios when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an USB-C cable is plugged-in to device:</a:t>
            </a:r>
            <a:br>
              <a:rPr lang="en-US" dirty="0">
                <a:highlight>
                  <a:srgbClr val="000000"/>
                </a:highlight>
              </a:rPr>
            </a:br>
            <a:endParaRPr lang="en-US" sz="105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socket:		start loading battery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power bank:		start loading battery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					and display capacity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PC / laptop:		ask to browse files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with digital camera:		transfer photos</a:t>
            </a:r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  <a:r>
              <a:rPr lang="en-US" sz="1400" dirty="0">
                <a:highlight>
                  <a:srgbClr val="000000"/>
                </a:highlight>
              </a:rPr>
              <a:t>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Generic</a:t>
            </a:r>
            <a:r>
              <a:rPr lang="en-US" sz="1800" b="1" dirty="0">
                <a:highlight>
                  <a:srgbClr val="000000"/>
                </a:highlight>
              </a:rPr>
              <a:t> version using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Dependency Injection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>
                <a:highlight>
                  <a:srgbClr val="000000"/>
                </a:highlight>
              </a:rPr>
              <a:t>Combination with</a:t>
            </a:r>
            <a:br>
              <a:rPr lang="en-US" sz="1800" b="1" dirty="0">
                <a:highlight>
                  <a:srgbClr val="000000"/>
                </a:highlight>
              </a:rPr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FAÇADE</a:t>
              </a:r>
              <a:b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12084B68-80BF-42F3-A79B-A5FB319595B9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1529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Interactions with other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19B1-EE4E-4DB4-B090-68FF8C2B2FE9}"/>
              </a:ext>
            </a:extLst>
          </p:cNvPr>
          <p:cNvSpPr txBox="1">
            <a:spLocks/>
          </p:cNvSpPr>
          <p:nvPr/>
        </p:nvSpPr>
        <p:spPr>
          <a:xfrm>
            <a:off x="4113749" y="5196348"/>
            <a:ext cx="3964499" cy="72305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concrete implementations of Strategies can be sealed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8CAC-7EBE-4DF8-AE61-14DDE48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999" y="2709000"/>
            <a:ext cx="2400001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9089C-B7E3-4FF9-B666-9B5DD9A5F186}"/>
              </a:ext>
            </a:extLst>
          </p:cNvPr>
          <p:cNvSpPr txBox="1">
            <a:spLocks/>
          </p:cNvSpPr>
          <p:nvPr/>
        </p:nvSpPr>
        <p:spPr>
          <a:xfrm>
            <a:off x="149250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process of context injection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handled (determined) by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Factory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(Abstract or Method)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0084D-000F-44D7-BE46-06F1B97CE26F}"/>
              </a:ext>
            </a:extLst>
          </p:cNvPr>
          <p:cNvSpPr txBox="1">
            <a:spLocks/>
          </p:cNvSpPr>
          <p:nvPr/>
        </p:nvSpPr>
        <p:spPr>
          <a:xfrm>
            <a:off x="8078248" y="4473295"/>
            <a:ext cx="3964499" cy="7230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Larger blocks of code implemented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inside the Strategy method can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also extracted into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Façades</a:t>
            </a:r>
          </a:p>
        </p:txBody>
      </p:sp>
    </p:spTree>
    <p:extLst>
      <p:ext uri="{BB962C8B-B14F-4D97-AF65-F5344CB8AC3E}">
        <p14:creationId xmlns:p14="http://schemas.microsoft.com/office/powerpoint/2010/main" val="12246521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6. Command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0703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Encapsulates</a:t>
            </a:r>
            <a:r>
              <a:rPr lang="en-US" sz="1800" cap="none" dirty="0">
                <a:highlight>
                  <a:srgbClr val="000000"/>
                </a:highlight>
              </a:rPr>
              <a:t> a logic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inside 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of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</a:t>
            </a:r>
            <a:r>
              <a:rPr lang="pl-PL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800" cap="none" dirty="0">
                <a:highlight>
                  <a:srgbClr val="000000"/>
                </a:highlight>
              </a:rPr>
              <a:t>.</a:t>
            </a:r>
            <a:r>
              <a:rPr lang="pl-PL" sz="1800" cap="none" dirty="0">
                <a:highlight>
                  <a:srgbClr val="000000"/>
                </a:highlight>
              </a:rPr>
              <a:t> </a:t>
            </a:r>
            <a:r>
              <a:rPr lang="en-US" sz="1800" cap="none" dirty="0">
                <a:highlight>
                  <a:srgbClr val="000000"/>
                </a:highlight>
              </a:rPr>
              <a:t>You can „bind” / „subscribe”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multiple functionalities to be attached to this object. The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whole chain</a:t>
            </a: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800" cap="none" dirty="0">
                <a:highlight>
                  <a:srgbClr val="000000"/>
                </a:highlight>
              </a:rPr>
              <a:t>of execution will be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released at once</a:t>
            </a:r>
            <a:r>
              <a:rPr lang="en-US" sz="1800" cap="none" dirty="0">
                <a:highlight>
                  <a:srgbClr val="000000"/>
                </a:highlight>
              </a:rPr>
              <a:t> when the object will be called.</a:t>
            </a: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br>
              <a:rPr lang="en-US" sz="18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It has </a:t>
            </a:r>
            <a:r>
              <a:rPr lang="en-US" sz="1500" b="1" cap="none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multiple implementations</a:t>
            </a:r>
            <a:r>
              <a:rPr lang="en-US" sz="1500" cap="none" dirty="0">
                <a:highlight>
                  <a:srgbClr val="000000"/>
                </a:highlight>
              </a:rPr>
              <a:t> (made from scratch, or built-in inside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cap="none" dirty="0">
                <a:highlight>
                  <a:srgbClr val="000000"/>
                </a:highlight>
              </a:rPr>
              <a:t>different languages and frameworks =&gt; e.g., </a:t>
            </a:r>
            <a:r>
              <a:rPr lang="en-US" sz="1500" b="1" cap="none" dirty="0">
                <a:highlight>
                  <a:srgbClr val="000000"/>
                </a:highlight>
              </a:rPr>
              <a:t>.NET</a:t>
            </a:r>
            <a:r>
              <a:rPr lang="en-US" sz="1500" cap="none" dirty="0">
                <a:highlight>
                  <a:srgbClr val="000000"/>
                </a:highlight>
              </a:rPr>
              <a:t> Events, </a:t>
            </a:r>
            <a:r>
              <a:rPr lang="en-US" sz="1500" b="1" cap="none" dirty="0">
                <a:highlight>
                  <a:srgbClr val="000000"/>
                </a:highlight>
              </a:rPr>
              <a:t>WPF </a:t>
            </a:r>
            <a:r>
              <a:rPr lang="en-US" sz="1500" cap="none" dirty="0">
                <a:highlight>
                  <a:srgbClr val="000000"/>
                </a:highlight>
              </a:rPr>
              <a:t>Commands,</a:t>
            </a:r>
            <a:br>
              <a:rPr lang="en-US" sz="1500" cap="none" dirty="0">
                <a:highlight>
                  <a:srgbClr val="000000"/>
                </a:highlight>
              </a:rPr>
            </a:br>
            <a:r>
              <a:rPr lang="en-US" sz="1500" b="1" cap="none" dirty="0">
                <a:highlight>
                  <a:srgbClr val="000000"/>
                </a:highlight>
              </a:rPr>
              <a:t>ASP.NET</a:t>
            </a:r>
            <a:r>
              <a:rPr lang="en-US" sz="1500" cap="none" dirty="0">
                <a:highlight>
                  <a:srgbClr val="000000"/>
                </a:highlight>
              </a:rPr>
              <a:t> “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Unity 3D</a:t>
            </a:r>
            <a:r>
              <a:rPr lang="en-US" sz="1500" cap="none" dirty="0">
                <a:highlight>
                  <a:srgbClr val="000000"/>
                </a:highlight>
              </a:rPr>
              <a:t> „</a:t>
            </a:r>
            <a:r>
              <a:rPr lang="en-US" sz="1500" cap="none" dirty="0" err="1">
                <a:highlight>
                  <a:srgbClr val="000000"/>
                </a:highlight>
              </a:rPr>
              <a:t>Button.onClick</a:t>
            </a:r>
            <a:r>
              <a:rPr lang="en-US" sz="1500" cap="none" dirty="0">
                <a:highlight>
                  <a:srgbClr val="000000"/>
                </a:highlight>
              </a:rPr>
              <a:t>”, </a:t>
            </a:r>
            <a:r>
              <a:rPr lang="en-US" sz="1500" b="1" cap="none" dirty="0">
                <a:highlight>
                  <a:srgbClr val="000000"/>
                </a:highlight>
              </a:rPr>
              <a:t>JavaScript</a:t>
            </a:r>
            <a:r>
              <a:rPr lang="en-US" sz="1500" cap="none" dirty="0">
                <a:highlight>
                  <a:srgbClr val="000000"/>
                </a:highlight>
              </a:rPr>
              <a:t> actions…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Characteristic</a:t>
            </a:r>
            <a:endParaRPr lang="pl-PL" dirty="0">
              <a:highlight>
                <a:srgbClr val="000000"/>
              </a:highlight>
            </a:endParaRPr>
          </a:p>
        </p:txBody>
      </p:sp>
      <p:sp>
        <p:nvSpPr>
          <p:cNvPr id="11" name="Prostokąt 1">
            <a:extLst>
              <a:ext uri="{FF2B5EF4-FFF2-40B4-BE49-F238E27FC236}">
                <a16:creationId xmlns:a16="http://schemas.microsoft.com/office/drawing/2014/main" id="{A3D06968-6914-418A-A809-6336EF125F6D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Command design&amp;nbsp;pattern">
            <a:extLst>
              <a:ext uri="{FF2B5EF4-FFF2-40B4-BE49-F238E27FC236}">
                <a16:creationId xmlns:a16="http://schemas.microsoft.com/office/drawing/2014/main" id="{ED1123B1-CF47-42FF-BAAA-EA5C6DBC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02830"/>
            <a:ext cx="2740437" cy="17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78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highlight>
                  <a:srgbClr val="000000"/>
                </a:highlight>
              </a:rPr>
              <a:t>Benefits and costs of using: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Grouping / Queueing:</a:t>
            </a:r>
            <a:r>
              <a:rPr lang="en-US" dirty="0">
                <a:highlight>
                  <a:srgbClr val="000000"/>
                </a:highlight>
              </a:rPr>
              <a:t> Many functionalities can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be put together and assigned into a single object.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Determining order of execution is clear and easy.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Make the usage easier: </a:t>
            </a:r>
            <a:r>
              <a:rPr lang="en-US" dirty="0">
                <a:highlight>
                  <a:srgbClr val="000000"/>
                </a:highlight>
              </a:rPr>
              <a:t>As most design patterns,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introducing it (preferably early) in the code will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make the later usage of functionality much easier.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Single Responsibility Principle:</a:t>
            </a:r>
            <a:r>
              <a:rPr lang="en-US" dirty="0">
                <a:highlight>
                  <a:srgbClr val="000000"/>
                </a:highlight>
              </a:rPr>
              <a:t> Decoupling classes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dependencies to perform only specific operations</a:t>
            </a:r>
          </a:p>
          <a:p>
            <a:pPr marL="182563" indent="-182563"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Open Closed Principle:</a:t>
            </a:r>
            <a:r>
              <a:rPr lang="en-US" dirty="0">
                <a:highlight>
                  <a:srgbClr val="000000"/>
                </a:highlight>
              </a:rPr>
              <a:t> Easy to modify (subscribe)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3" y="2871408"/>
            <a:ext cx="6153829" cy="1041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 lot of code: </a:t>
            </a:r>
            <a:r>
              <a:rPr lang="en-US" dirty="0">
                <a:highlight>
                  <a:srgbClr val="000000"/>
                </a:highlight>
              </a:rPr>
              <a:t>Proper implementation made from scratch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requires at least 5 different components to be created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involved into cooperation =&gt; It’s pretty complex.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C3C7DD7-5063-4BBE-9243-A0A0B3949700}"/>
              </a:ext>
            </a:extLst>
          </p:cNvPr>
          <p:cNvSpPr txBox="1">
            <a:spLocks/>
          </p:cNvSpPr>
          <p:nvPr/>
        </p:nvSpPr>
        <p:spPr>
          <a:xfrm>
            <a:off x="5684732" y="3844799"/>
            <a:ext cx="6153829" cy="2610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ighlight>
                  <a:srgbClr val="000000"/>
                </a:highlight>
              </a:rPr>
              <a:t>+ </a:t>
            </a:r>
            <a:r>
              <a:rPr lang="en-US" dirty="0">
                <a:solidFill>
                  <a:schemeClr val="accent4"/>
                </a:solidFill>
                <a:highlight>
                  <a:srgbClr val="000000"/>
                </a:highlight>
              </a:rPr>
              <a:t>Covered by many frameworks: </a:t>
            </a:r>
            <a:r>
              <a:rPr lang="en-US" dirty="0">
                <a:highlight>
                  <a:srgbClr val="000000"/>
                </a:highlight>
              </a:rPr>
              <a:t>But this pattern (and concept)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is so handy and frequently used, that many programming </a:t>
            </a:r>
            <a:r>
              <a:rPr lang="en-US" dirty="0" err="1">
                <a:highlight>
                  <a:srgbClr val="000000"/>
                </a:highlight>
              </a:rPr>
              <a:t>lan</a:t>
            </a:r>
            <a:r>
              <a:rPr lang="en-US" dirty="0">
                <a:highlight>
                  <a:srgbClr val="000000"/>
                </a:highlight>
              </a:rPr>
              <a:t>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guages</a:t>
            </a:r>
            <a:r>
              <a:rPr lang="en-US" dirty="0">
                <a:highlight>
                  <a:srgbClr val="000000"/>
                </a:highlight>
              </a:rPr>
              <a:t> and software frameworks are already adopted it and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exposing this design pattern as/in their own objects or fun-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  <a:r>
              <a:rPr lang="en-US" dirty="0" err="1">
                <a:highlight>
                  <a:srgbClr val="000000"/>
                </a:highlight>
              </a:rPr>
              <a:t>ctions</a:t>
            </a:r>
            <a:r>
              <a:rPr lang="en-US" dirty="0">
                <a:highlight>
                  <a:srgbClr val="000000"/>
                </a:highlight>
              </a:rPr>
              <a:t>. So, in the end, the native use-case is even handier.</a:t>
            </a:r>
          </a:p>
        </p:txBody>
      </p:sp>
    </p:spTree>
    <p:extLst>
      <p:ext uri="{BB962C8B-B14F-4D97-AF65-F5344CB8AC3E}">
        <p14:creationId xmlns:p14="http://schemas.microsoft.com/office/powerpoint/2010/main" val="2243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highlight>
                  <a:srgbClr val="000000"/>
                </a:highlight>
              </a:rPr>
              <a:t>Resources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404769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2"/>
              </a:rPr>
              <a:t>https://refactoring.guru/design-patterns/command/</a:t>
            </a:r>
            <a:endParaRPr lang="en-US" sz="1600" cap="none" dirty="0">
              <a:highlight>
                <a:srgbClr val="000000"/>
              </a:highlight>
            </a:endParaRPr>
          </a:p>
          <a:p>
            <a:pPr algn="ctr"/>
            <a:r>
              <a:rPr lang="pl-PL" sz="1600" cap="none" dirty="0">
                <a:highlight>
                  <a:srgbClr val="000000"/>
                </a:highlight>
                <a:hlinkClick r:id="rId3"/>
              </a:rPr>
              <a:t>https://refactoring.guru/design-patterns/command/csharp/example/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31572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ighlight>
                  <a:srgbClr val="000000"/>
                </a:highlight>
                <a:hlinkClick r:id="rId4"/>
              </a:rPr>
              <a:t>https://dofactory.com/net/command-design-pattern/</a:t>
            </a:r>
            <a:endParaRPr lang="pl-PL" sz="1600" cap="none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DCD10-B3B7-4AAF-A894-7040FD63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60" y="4862072"/>
            <a:ext cx="6309679" cy="1406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56C-DB49-4719-8CD9-242FF9EC8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99" y="1315022"/>
            <a:ext cx="4897002" cy="2685056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EC7C917F-2185-4612-A606-0825EE09516E}"/>
              </a:ext>
            </a:extLst>
          </p:cNvPr>
          <p:cNvSpPr/>
          <p:nvPr/>
        </p:nvSpPr>
        <p:spPr>
          <a:xfrm>
            <a:off x="4534693" y="1828799"/>
            <a:ext cx="90000" cy="90000"/>
          </a:xfrm>
          <a:prstGeom prst="star5">
            <a:avLst>
              <a:gd name="adj" fmla="val 27578"/>
              <a:gd name="hf" fmla="val 105146"/>
              <a:gd name="vf" fmla="val 110557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The most popular usages: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510" y="3048000"/>
            <a:ext cx="4347824" cy="1415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Attaching actions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dirty="0">
                <a:highlight>
                  <a:srgbClr val="000000"/>
                </a:highlight>
              </a:rPr>
              <a:t>to some UI elements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like buttons, input fields, scrollers, etc.</a:t>
            </a:r>
          </a:p>
          <a:p>
            <a:pPr marL="354013" indent="0">
              <a:buNone/>
            </a:pPr>
            <a:br>
              <a:rPr lang="en-US" dirty="0">
                <a:highlight>
                  <a:srgbClr val="000000"/>
                </a:highlight>
              </a:rPr>
            </a:br>
            <a:r>
              <a:rPr lang="en-US" sz="1300" b="1" dirty="0">
                <a:highlight>
                  <a:srgbClr val="000000"/>
                </a:highlight>
              </a:rPr>
              <a:t>NOTE:</a:t>
            </a:r>
            <a:r>
              <a:rPr lang="en-US" sz="1300" dirty="0">
                <a:highlight>
                  <a:srgbClr val="000000"/>
                </a:highlight>
              </a:rPr>
              <a:t> Very often there is no better or other way how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to correlate UI action with backend code than binding/</a:t>
            </a:r>
            <a:br>
              <a:rPr lang="en-US" sz="1300" dirty="0">
                <a:highlight>
                  <a:srgbClr val="000000"/>
                </a:highlight>
              </a:rPr>
            </a:br>
            <a:r>
              <a:rPr lang="en-US" sz="1300" dirty="0">
                <a:highlight>
                  <a:srgbClr val="000000"/>
                </a:highlight>
              </a:rPr>
              <a:t>subscribing server-side methods to client-side elements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Queuing actions: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8843" y="3048000"/>
            <a:ext cx="5013957" cy="11897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0000"/>
                </a:highlight>
              </a:rPr>
              <a:t>-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Combining multiple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u="sng" dirty="0">
                <a:highlight>
                  <a:srgbClr val="000000"/>
                </a:highlight>
              </a:rPr>
              <a:t>actions</a:t>
            </a:r>
            <a:r>
              <a:rPr lang="en-US" dirty="0">
                <a:highlight>
                  <a:srgbClr val="000000"/>
                </a:highlight>
              </a:rPr>
              <a:t> into a single </a:t>
            </a:r>
            <a:r>
              <a:rPr lang="en-US" u="sng" dirty="0">
                <a:highlight>
                  <a:srgbClr val="000000"/>
                </a:highlight>
              </a:rPr>
              <a:t>trigger</a:t>
            </a:r>
            <a:r>
              <a:rPr lang="en-US" dirty="0">
                <a:highlight>
                  <a:srgbClr val="000000"/>
                </a:highlight>
              </a:rPr>
              <a:t>,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so, all of them will be executed (in a specific order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and without need to call them separately)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D26DE-7217-4131-838E-EB9EF0CCEA80}"/>
              </a:ext>
            </a:extLst>
          </p:cNvPr>
          <p:cNvSpPr/>
          <p:nvPr/>
        </p:nvSpPr>
        <p:spPr>
          <a:xfrm>
            <a:off x="1019447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Element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BC640-4D0E-48C5-B8E3-5399BC5992FC}"/>
              </a:ext>
            </a:extLst>
          </p:cNvPr>
          <p:cNvGrpSpPr/>
          <p:nvPr/>
        </p:nvGrpSpPr>
        <p:grpSpPr>
          <a:xfrm>
            <a:off x="6376689" y="4580740"/>
            <a:ext cx="2054004" cy="1268361"/>
            <a:chOff x="6096000" y="4463845"/>
            <a:chExt cx="2054004" cy="12683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B27A2F-BCC5-416A-99A9-E57B60D81CBE}"/>
                </a:ext>
              </a:extLst>
            </p:cNvPr>
            <p:cNvSpPr/>
            <p:nvPr/>
          </p:nvSpPr>
          <p:spPr>
            <a:xfrm>
              <a:off x="6096000" y="4463845"/>
              <a:ext cx="1027002" cy="5014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B058F-A99C-4DB5-B709-65E92A92A3D8}"/>
                </a:ext>
              </a:extLst>
            </p:cNvPr>
            <p:cNvSpPr/>
            <p:nvPr/>
          </p:nvSpPr>
          <p:spPr>
            <a:xfrm>
              <a:off x="6609501" y="4842386"/>
              <a:ext cx="1027002" cy="50144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7B626A-DB6D-4A87-ADBD-8EE6145965BA}"/>
                </a:ext>
              </a:extLst>
            </p:cNvPr>
            <p:cNvSpPr/>
            <p:nvPr/>
          </p:nvSpPr>
          <p:spPr>
            <a:xfrm>
              <a:off x="7123002" y="5230761"/>
              <a:ext cx="1027002" cy="50144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Action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6A5C64-55A4-433F-BD44-4909B5995865}"/>
              </a:ext>
            </a:extLst>
          </p:cNvPr>
          <p:cNvGrpSpPr/>
          <p:nvPr/>
        </p:nvGrpSpPr>
        <p:grpSpPr>
          <a:xfrm>
            <a:off x="6096000" y="4207113"/>
            <a:ext cx="5678627" cy="2025445"/>
            <a:chOff x="5815311" y="4080386"/>
            <a:chExt cx="5678627" cy="2025445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4558CA2F-4621-4025-8F78-5144152ACE94}"/>
                </a:ext>
              </a:extLst>
            </p:cNvPr>
            <p:cNvSpPr txBox="1">
              <a:spLocks/>
            </p:cNvSpPr>
            <p:nvPr/>
          </p:nvSpPr>
          <p:spPr>
            <a:xfrm>
              <a:off x="8711381" y="4804978"/>
              <a:ext cx="2782557" cy="576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800" b="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b="1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highlight>
                    <a:srgbClr val="000000"/>
                  </a:highlight>
                </a:rPr>
                <a:t>Stacking actions: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75F77A-D7A3-4E80-96DB-3A5F8B52C583}"/>
                </a:ext>
              </a:extLst>
            </p:cNvPr>
            <p:cNvSpPr/>
            <p:nvPr/>
          </p:nvSpPr>
          <p:spPr>
            <a:xfrm>
              <a:off x="5815311" y="4080386"/>
              <a:ext cx="2615381" cy="202544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7DAC1C-6879-4D4A-B403-0A906110FDEB}"/>
              </a:ext>
            </a:extLst>
          </p:cNvPr>
          <p:cNvSpPr/>
          <p:nvPr/>
        </p:nvSpPr>
        <p:spPr>
          <a:xfrm>
            <a:off x="2712600" y="4959281"/>
            <a:ext cx="1412464" cy="501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Keybinding</a:t>
            </a:r>
          </a:p>
        </p:txBody>
      </p:sp>
    </p:spTree>
    <p:extLst>
      <p:ext uri="{BB962C8B-B14F-4D97-AF65-F5344CB8AC3E}">
        <p14:creationId xmlns:p14="http://schemas.microsoft.com/office/powerpoint/2010/main" val="12966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There are situations when having more than 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single person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highlight>
                  <a:srgbClr val="000000"/>
                </a:highlight>
              </a:rPr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flexibility</a:t>
            </a:r>
            <a:r>
              <a:rPr lang="en-US" dirty="0">
                <a:highlight>
                  <a:srgbClr val="000000"/>
                </a:highlight>
              </a:rPr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substitute </a:t>
            </a:r>
            <a:r>
              <a:rPr lang="en-US" dirty="0">
                <a:highlight>
                  <a:srgbClr val="000000"/>
                </a:highlight>
              </a:rPr>
              <a:t>one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system component by another one – playing the same role and with similar potential, may save the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325742"/>
            <a:ext cx="4494313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Do not confuse “</a:t>
            </a:r>
            <a:r>
              <a:rPr lang="en-US" b="1" dirty="0">
                <a:highlight>
                  <a:srgbClr val="000000"/>
                </a:highlight>
              </a:rPr>
              <a:t>Command Design Pattern</a:t>
            </a:r>
            <a:r>
              <a:rPr lang="en-US" dirty="0">
                <a:highlight>
                  <a:srgbClr val="000000"/>
                </a:highlight>
              </a:rPr>
              <a:t>”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with commanding someone (giving orders)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373269-9784-4331-B24D-4537774A085D}"/>
              </a:ext>
            </a:extLst>
          </p:cNvPr>
          <p:cNvSpPr txBox="1">
            <a:spLocks/>
          </p:cNvSpPr>
          <p:nvPr/>
        </p:nvSpPr>
        <p:spPr>
          <a:xfrm>
            <a:off x="3738469" y="2258265"/>
            <a:ext cx="4715055" cy="665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Command is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dirty="0">
                <a:highlight>
                  <a:srgbClr val="000000"/>
                </a:highlight>
              </a:rPr>
              <a:t> with some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that are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assigned</a:t>
            </a:r>
            <a:r>
              <a:rPr lang="en-US" dirty="0">
                <a:highlight>
                  <a:srgbClr val="000000"/>
                </a:highlight>
              </a:rPr>
              <a:t> to it and waiting for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trigger</a:t>
            </a:r>
          </a:p>
        </p:txBody>
      </p:sp>
      <p:pic>
        <p:nvPicPr>
          <p:cNvPr id="2052" name="Picture 4" descr="The Glock 19: Is It Really The Gold Standard? - StealthGearUSA">
            <a:extLst>
              <a:ext uri="{FF2B5EF4-FFF2-40B4-BE49-F238E27FC236}">
                <a16:creationId xmlns:a16="http://schemas.microsoft.com/office/drawing/2014/main" id="{5A8CA00D-50F9-4A14-9A77-82E416F7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4" y="3290681"/>
            <a:ext cx="5409707" cy="3245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F755-73DA-4D65-8078-369D5CA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5709">
            <a:off x="676064" y="1391294"/>
            <a:ext cx="2948264" cy="29482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5-Minute Health Tip: Make a Shopping ListUnderground Health Reporter |  Underground Health Reporter">
            <a:extLst>
              <a:ext uri="{FF2B5EF4-FFF2-40B4-BE49-F238E27FC236}">
                <a16:creationId xmlns:a16="http://schemas.microsoft.com/office/drawing/2014/main" id="{12382D4D-7D5C-4EC6-8227-043DC69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76" y="2258265"/>
            <a:ext cx="3317057" cy="24877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2FA4F1-BBA7-40B4-A3F6-CCFE7CF44F4C}"/>
              </a:ext>
            </a:extLst>
          </p:cNvPr>
          <p:cNvSpPr txBox="1">
            <a:spLocks/>
          </p:cNvSpPr>
          <p:nvPr/>
        </p:nvSpPr>
        <p:spPr>
          <a:xfrm>
            <a:off x="236798" y="4746059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 platform to store instructions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88D59C-0CF1-4D4B-A682-D9B50B1FE326}"/>
              </a:ext>
            </a:extLst>
          </p:cNvPr>
          <p:cNvSpPr txBox="1">
            <a:spLocks/>
          </p:cNvSpPr>
          <p:nvPr/>
        </p:nvSpPr>
        <p:spPr>
          <a:xfrm>
            <a:off x="236798" y="5275220"/>
            <a:ext cx="3066841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You are writing inside of it steps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to be executed later - on demand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91EC85-5248-4F15-89C0-7C887BFD7EFE}"/>
              </a:ext>
            </a:extLst>
          </p:cNvPr>
          <p:cNvSpPr txBox="1">
            <a:spLocks/>
          </p:cNvSpPr>
          <p:nvPr/>
        </p:nvSpPr>
        <p:spPr>
          <a:xfrm>
            <a:off x="236798" y="6042136"/>
            <a:ext cx="2968519" cy="61430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When picking up this sticky note</a:t>
            </a:r>
            <a:br>
              <a:rPr lang="en-US" sz="1600" dirty="0">
                <a:highlight>
                  <a:srgbClr val="000000"/>
                </a:highlight>
              </a:rPr>
            </a:br>
            <a:r>
              <a:rPr lang="en-US" sz="1600" dirty="0">
                <a:highlight>
                  <a:srgbClr val="000000"/>
                </a:highlight>
              </a:rPr>
              <a:t>  the process execution is started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2AE6D-A542-4211-8670-CAA3E3462101}"/>
              </a:ext>
            </a:extLst>
          </p:cNvPr>
          <p:cNvSpPr txBox="1">
            <a:spLocks/>
          </p:cNvSpPr>
          <p:nvPr/>
        </p:nvSpPr>
        <p:spPr>
          <a:xfrm>
            <a:off x="8967013" y="5665588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An object is storing functionality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EA6CD-9B17-4BDC-A002-8143BEBDFDA8}"/>
              </a:ext>
            </a:extLst>
          </p:cNvPr>
          <p:cNvSpPr txBox="1">
            <a:spLocks/>
          </p:cNvSpPr>
          <p:nvPr/>
        </p:nvSpPr>
        <p:spPr>
          <a:xfrm>
            <a:off x="8967013" y="6159957"/>
            <a:ext cx="2968519" cy="37654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ighlight>
                  <a:srgbClr val="000000"/>
                </a:highlight>
              </a:rPr>
              <a:t>- The action is invoked by trigger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409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61376-27ED-4DA0-832D-CCE5144CFEFD}"/>
              </a:ext>
            </a:extLst>
          </p:cNvPr>
          <p:cNvGrpSpPr/>
          <p:nvPr/>
        </p:nvGrpSpPr>
        <p:grpSpPr>
          <a:xfrm>
            <a:off x="3040288" y="5305959"/>
            <a:ext cx="1980000" cy="475972"/>
            <a:chOff x="3040288" y="5320949"/>
            <a:chExt cx="1980000" cy="47597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0E8C14B-0C87-41BB-8023-559FAE2D1867}"/>
                </a:ext>
              </a:extLst>
            </p:cNvPr>
            <p:cNvSpPr/>
            <p:nvPr/>
          </p:nvSpPr>
          <p:spPr>
            <a:xfrm>
              <a:off x="3040288" y="5320949"/>
              <a:ext cx="1980000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F645637-7B2F-4811-9F98-D65F71AD5703}"/>
                </a:ext>
              </a:extLst>
            </p:cNvPr>
            <p:cNvSpPr txBox="1">
              <a:spLocks/>
            </p:cNvSpPr>
            <p:nvPr/>
          </p:nvSpPr>
          <p:spPr>
            <a:xfrm>
              <a:off x="3248958" y="5513070"/>
              <a:ext cx="1551363" cy="283851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Using the command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Life examples: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614B4-9AC9-4A1F-9418-47113D21B3AD}"/>
              </a:ext>
            </a:extLst>
          </p:cNvPr>
          <p:cNvSpPr txBox="1">
            <a:spLocks/>
          </p:cNvSpPr>
          <p:nvPr/>
        </p:nvSpPr>
        <p:spPr>
          <a:xfrm>
            <a:off x="3848843" y="1019175"/>
            <a:ext cx="449431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Taken from “Software World”</a:t>
            </a:r>
          </a:p>
        </p:txBody>
      </p:sp>
      <p:pic>
        <p:nvPicPr>
          <p:cNvPr id="3074" name="Picture 2" descr="Rocketbank Characters Jump cycle | Pixel art characters, Pixel art games,  Pixel art tutorial">
            <a:extLst>
              <a:ext uri="{FF2B5EF4-FFF2-40B4-BE49-F238E27FC236}">
                <a16:creationId xmlns:a16="http://schemas.microsoft.com/office/drawing/2014/main" id="{3F1D502C-16C7-4306-A045-C859F887E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97" y="231569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E44BC1-D8ED-48D5-9341-5B562B27D11F}"/>
              </a:ext>
            </a:extLst>
          </p:cNvPr>
          <p:cNvSpPr txBox="1">
            <a:spLocks/>
          </p:cNvSpPr>
          <p:nvPr/>
        </p:nvSpPr>
        <p:spPr>
          <a:xfrm>
            <a:off x="4480807" y="1868013"/>
            <a:ext cx="3230383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The “jumping”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feature</a:t>
            </a:r>
            <a:r>
              <a:rPr lang="en-US" dirty="0">
                <a:highlight>
                  <a:srgbClr val="000000"/>
                </a:highlight>
              </a:rPr>
              <a:t> in a game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15F97B-67D1-45EB-A0A1-DBB036974F9E}"/>
              </a:ext>
            </a:extLst>
          </p:cNvPr>
          <p:cNvSpPr txBox="1">
            <a:spLocks/>
          </p:cNvSpPr>
          <p:nvPr/>
        </p:nvSpPr>
        <p:spPr>
          <a:xfrm>
            <a:off x="5105994" y="5213635"/>
            <a:ext cx="1980000" cy="341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command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484C79-FD02-4543-B796-3A26C649FA66}"/>
              </a:ext>
            </a:extLst>
          </p:cNvPr>
          <p:cNvSpPr txBox="1">
            <a:spLocks/>
          </p:cNvSpPr>
          <p:nvPr/>
        </p:nvSpPr>
        <p:spPr>
          <a:xfrm>
            <a:off x="4480806" y="6133426"/>
            <a:ext cx="3230383" cy="3414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Jumping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EF39F-EDC5-44CB-83D2-412CFEEC3F62}"/>
              </a:ext>
            </a:extLst>
          </p:cNvPr>
          <p:cNvGrpSpPr/>
          <p:nvPr/>
        </p:nvGrpSpPr>
        <p:grpSpPr>
          <a:xfrm>
            <a:off x="7016312" y="5970784"/>
            <a:ext cx="4237887" cy="682850"/>
            <a:chOff x="7016312" y="6017645"/>
            <a:chExt cx="4237887" cy="68285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BA76BC5-C55C-4E90-9FEF-7AB514DCF711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017645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Change </a:t>
              </a:r>
              <a:r>
                <a:rPr lang="en-US" u="sng" dirty="0">
                  <a:highlight>
                    <a:srgbClr val="000000"/>
                  </a:highlight>
                </a:rPr>
                <a:t>position</a:t>
              </a:r>
              <a:r>
                <a:rPr lang="en-US" dirty="0">
                  <a:highlight>
                    <a:srgbClr val="000000"/>
                  </a:highlight>
                </a:rPr>
                <a:t> of a character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65D4BC5-12F5-4DE5-A620-A89A3F7EF83D}"/>
                </a:ext>
              </a:extLst>
            </p:cNvPr>
            <p:cNvSpPr txBox="1">
              <a:spLocks/>
            </p:cNvSpPr>
            <p:nvPr/>
          </p:nvSpPr>
          <p:spPr>
            <a:xfrm>
              <a:off x="8023816" y="6359070"/>
              <a:ext cx="3230383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highlight>
                    <a:srgbClr val="000000"/>
                  </a:highlight>
                </a:rPr>
                <a:t>- Display a jumping </a:t>
              </a:r>
              <a:r>
                <a:rPr lang="en-US" u="sng" dirty="0">
                  <a:highlight>
                    <a:srgbClr val="000000"/>
                  </a:highlight>
                </a:rPr>
                <a:t>animation</a:t>
              </a:r>
              <a:endPara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F595972-96A3-4063-B7F2-7A87BFF82B4F}"/>
                </a:ext>
              </a:extLst>
            </p:cNvPr>
            <p:cNvSpPr/>
            <p:nvPr/>
          </p:nvSpPr>
          <p:spPr>
            <a:xfrm>
              <a:off x="7016312" y="6260466"/>
              <a:ext cx="879685" cy="17071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62E76-7848-4C81-A3A0-F2AE2AF7E320}"/>
              </a:ext>
            </a:extLst>
          </p:cNvPr>
          <p:cNvGrpSpPr/>
          <p:nvPr/>
        </p:nvGrpSpPr>
        <p:grpSpPr>
          <a:xfrm>
            <a:off x="5969994" y="5555060"/>
            <a:ext cx="1215752" cy="540000"/>
            <a:chOff x="5969994" y="5675263"/>
            <a:chExt cx="1215752" cy="54000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059E02-0E9F-4059-93C2-2EC20642DD92}"/>
                </a:ext>
              </a:extLst>
            </p:cNvPr>
            <p:cNvSpPr/>
            <p:nvPr/>
          </p:nvSpPr>
          <p:spPr>
            <a:xfrm rot="16200000">
              <a:off x="5825994" y="5819263"/>
              <a:ext cx="540000" cy="2520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FA4C21E-8F6B-44F1-880F-3F3EC5D632BB}"/>
                </a:ext>
              </a:extLst>
            </p:cNvPr>
            <p:cNvSpPr txBox="1">
              <a:spLocks/>
            </p:cNvSpPr>
            <p:nvPr/>
          </p:nvSpPr>
          <p:spPr>
            <a:xfrm>
              <a:off x="6154053" y="5841965"/>
              <a:ext cx="1031693" cy="268859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Subscription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CAC652-E2AE-4B23-8B3E-C378E40967AB}"/>
              </a:ext>
            </a:extLst>
          </p:cNvPr>
          <p:cNvSpPr txBox="1">
            <a:spLocks/>
          </p:cNvSpPr>
          <p:nvPr/>
        </p:nvSpPr>
        <p:spPr>
          <a:xfrm>
            <a:off x="5335776" y="6482921"/>
            <a:ext cx="1520440" cy="251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000000"/>
                </a:highlight>
              </a:rPr>
              <a:t>(This can be a Façade)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972C6321-EF75-4A3F-B429-D73789D8EB03}"/>
              </a:ext>
            </a:extLst>
          </p:cNvPr>
          <p:cNvSpPr txBox="1">
            <a:spLocks/>
          </p:cNvSpPr>
          <p:nvPr/>
        </p:nvSpPr>
        <p:spPr>
          <a:xfrm>
            <a:off x="1030283" y="136059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Business cases: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9C5C2F-55E3-4769-9317-6778268635CC}"/>
              </a:ext>
            </a:extLst>
          </p:cNvPr>
          <p:cNvGrpSpPr/>
          <p:nvPr/>
        </p:nvGrpSpPr>
        <p:grpSpPr>
          <a:xfrm>
            <a:off x="496771" y="1019175"/>
            <a:ext cx="2831425" cy="5321664"/>
            <a:chOff x="481781" y="1019175"/>
            <a:chExt cx="2831425" cy="53216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37D7B-ABC2-4418-BCBB-3DDB15A7DE0C}"/>
                </a:ext>
              </a:extLst>
            </p:cNvPr>
            <p:cNvSpPr/>
            <p:nvPr/>
          </p:nvSpPr>
          <p:spPr>
            <a:xfrm>
              <a:off x="781964" y="1019175"/>
              <a:ext cx="2231060" cy="532166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C0B24575-D00E-4A11-9AF6-DF4F5DAB14A0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115735"/>
              <a:ext cx="2831425" cy="3414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Command </a:t>
              </a:r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F190E-2A52-4B5A-89E5-EB92C8AD38F6}"/>
              </a:ext>
            </a:extLst>
          </p:cNvPr>
          <p:cNvGrpSpPr/>
          <p:nvPr/>
        </p:nvGrpSpPr>
        <p:grpSpPr>
          <a:xfrm>
            <a:off x="993232" y="1742678"/>
            <a:ext cx="1838499" cy="4324829"/>
            <a:chOff x="978242" y="1742678"/>
            <a:chExt cx="1838499" cy="43248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CBCD4D1-C7FC-4DF7-949B-F1D6C8AC6E5C}"/>
                </a:ext>
              </a:extLst>
            </p:cNvPr>
            <p:cNvSpPr/>
            <p:nvPr/>
          </p:nvSpPr>
          <p:spPr>
            <a:xfrm>
              <a:off x="1042086" y="1742678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UI Button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7F13C3-C1FC-438D-B753-8F707AD0C780}"/>
                </a:ext>
              </a:extLst>
            </p:cNvPr>
            <p:cNvSpPr/>
            <p:nvPr/>
          </p:nvSpPr>
          <p:spPr>
            <a:xfrm>
              <a:off x="1042086" y="2581730"/>
              <a:ext cx="1710813" cy="4379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Space bar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D51CE0-0DE7-400A-AAE8-9FD741F309B3}"/>
                </a:ext>
              </a:extLst>
            </p:cNvPr>
            <p:cNvSpPr/>
            <p:nvPr/>
          </p:nvSpPr>
          <p:spPr>
            <a:xfrm>
              <a:off x="1042086" y="3420782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Double click (RMB)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3E19D4-2798-46B5-B5FD-69D4B06453F2}"/>
                </a:ext>
              </a:extLst>
            </p:cNvPr>
            <p:cNvSpPr/>
            <p:nvPr/>
          </p:nvSpPr>
          <p:spPr>
            <a:xfrm>
              <a:off x="978242" y="4516917"/>
              <a:ext cx="1838499" cy="4544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Cheat code (CLI)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720ED8-CECB-48CE-896E-5097A5B620BD}"/>
                </a:ext>
              </a:extLst>
            </p:cNvPr>
            <p:cNvSpPr/>
            <p:nvPr/>
          </p:nvSpPr>
          <p:spPr>
            <a:xfrm>
              <a:off x="1042086" y="5372439"/>
              <a:ext cx="1710813" cy="69506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Gameplay</a:t>
              </a:r>
              <a:br>
                <a:rPr lang="en-US" dirty="0"/>
              </a:br>
              <a:r>
                <a:rPr lang="en-US" dirty="0"/>
                <a:t>feature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1A21D-0E62-48ED-889B-646923C59141}"/>
              </a:ext>
            </a:extLst>
          </p:cNvPr>
          <p:cNvGrpSpPr/>
          <p:nvPr/>
        </p:nvGrpSpPr>
        <p:grpSpPr>
          <a:xfrm>
            <a:off x="7085994" y="2788720"/>
            <a:ext cx="4309052" cy="2595628"/>
            <a:chOff x="7085994" y="2788720"/>
            <a:chExt cx="4309052" cy="2595628"/>
          </a:xfrm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EBB76F4-0DC2-4CDA-AB74-0FD110570423}"/>
                </a:ext>
              </a:extLst>
            </p:cNvPr>
            <p:cNvSpPr txBox="1">
              <a:spLocks/>
            </p:cNvSpPr>
            <p:nvPr/>
          </p:nvSpPr>
          <p:spPr>
            <a:xfrm>
              <a:off x="8676991" y="2788720"/>
              <a:ext cx="2718055" cy="126412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highlight>
                    <a:srgbClr val="000000"/>
                  </a:highlight>
                </a:rPr>
                <a:t>A good code architecture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to make everything </a:t>
              </a:r>
              <a:r>
                <a:rPr lang="en-US" b="1" dirty="0">
                  <a:solidFill>
                    <a:schemeClr val="accent4"/>
                  </a:solidFill>
                  <a:highlight>
                    <a:srgbClr val="000000"/>
                  </a:highlight>
                </a:rPr>
                <a:t>generic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(so, the action would work</a:t>
              </a:r>
              <a:br>
                <a:rPr lang="en-US" dirty="0">
                  <a:highlight>
                    <a:srgbClr val="000000"/>
                  </a:highlight>
                </a:rPr>
              </a:br>
              <a:r>
                <a:rPr lang="en-US" dirty="0">
                  <a:highlight>
                    <a:srgbClr val="000000"/>
                  </a:highlight>
                </a:rPr>
                <a:t>for all jumping characters)</a:t>
              </a:r>
              <a:endPara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B4E6B9D-11B3-471E-9CBB-3705CE2DAFA2}"/>
                </a:ext>
              </a:extLst>
            </p:cNvPr>
            <p:cNvCxnSpPr>
              <a:cxnSpLocks/>
              <a:stCxn id="11" idx="3"/>
              <a:endCxn id="34" idx="2"/>
            </p:cNvCxnSpPr>
            <p:nvPr/>
          </p:nvCxnSpPr>
          <p:spPr>
            <a:xfrm flipV="1">
              <a:off x="7085994" y="4052843"/>
              <a:ext cx="2950025" cy="1331505"/>
            </a:xfrm>
            <a:prstGeom prst="bentConnector2">
              <a:avLst/>
            </a:prstGeom>
            <a:ln w="3810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3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20" grpId="0"/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422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0"/>
            <a:ext cx="5135281" cy="18749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Do I need TO</a:t>
            </a:r>
            <a:br>
              <a:rPr lang="en-US" b="1" dirty="0">
                <a:highlight>
                  <a:srgbClr val="000000"/>
                </a:highlight>
              </a:rPr>
            </a:br>
            <a:r>
              <a:rPr lang="en-US" b="1" dirty="0">
                <a:highlight>
                  <a:srgbClr val="000000"/>
                </a:highlight>
              </a:rPr>
              <a:t>reinvent the wheel?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2640022"/>
            <a:ext cx="5514058" cy="280140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Of course, not!</a:t>
            </a:r>
          </a:p>
          <a:p>
            <a:pPr marL="176213" algn="ctr"/>
            <a:endParaRPr lang="en-US" sz="2400" cap="none" dirty="0">
              <a:highlight>
                <a:srgbClr val="000000"/>
              </a:highlight>
            </a:endParaRPr>
          </a:p>
          <a:p>
            <a:pPr marL="176213" algn="ctr"/>
            <a:r>
              <a:rPr lang="en-US" sz="2000" cap="none" dirty="0">
                <a:highlight>
                  <a:srgbClr val="000000"/>
                </a:highlight>
              </a:rPr>
              <a:t>If your environment is giving you an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opportunity to </a:t>
            </a:r>
            <a:r>
              <a:rPr lang="en-US" sz="2400" b="1" cap="none" dirty="0">
                <a:highlight>
                  <a:srgbClr val="000000"/>
                </a:highlight>
              </a:rPr>
              <a:t>reuse an existing build-in</a:t>
            </a:r>
            <a:br>
              <a:rPr lang="en-US" sz="2400" b="1" cap="none" dirty="0">
                <a:highlight>
                  <a:srgbClr val="000000"/>
                </a:highlight>
              </a:rPr>
            </a:br>
            <a:r>
              <a:rPr lang="en-US" sz="2400" b="1" cap="none" dirty="0">
                <a:highlight>
                  <a:srgbClr val="000000"/>
                </a:highlight>
              </a:rPr>
              <a:t>features</a:t>
            </a:r>
            <a:r>
              <a:rPr lang="en-US" sz="2000" cap="none" dirty="0">
                <a:highlight>
                  <a:srgbClr val="000000"/>
                </a:highlight>
              </a:rPr>
              <a:t>, then use them freely instead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of reimplementing Command Design</a:t>
            </a:r>
            <a:br>
              <a:rPr lang="en-US" sz="2000" cap="none" dirty="0">
                <a:highlight>
                  <a:srgbClr val="000000"/>
                </a:highlight>
              </a:rPr>
            </a:br>
            <a:r>
              <a:rPr lang="en-US" sz="2000" cap="none" dirty="0">
                <a:highlight>
                  <a:srgbClr val="000000"/>
                </a:highlight>
              </a:rPr>
              <a:t>Pattern literally from scratch</a:t>
            </a:r>
            <a:endParaRPr lang="en-US" sz="2400" cap="non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713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60" y="524852"/>
            <a:ext cx="5135281" cy="8917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The naming confusion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3338971" y="1330859"/>
            <a:ext cx="5514058" cy="48663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6213" algn="ctr"/>
            <a:r>
              <a:rPr lang="en-US" sz="2400" cap="none" dirty="0">
                <a:highlight>
                  <a:srgbClr val="000000"/>
                </a:highlight>
              </a:rPr>
              <a:t>Depends on the context: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AF0DCB-E328-459F-AE2B-0337FD860D69}"/>
              </a:ext>
            </a:extLst>
          </p:cNvPr>
          <p:cNvGrpSpPr/>
          <p:nvPr/>
        </p:nvGrpSpPr>
        <p:grpSpPr>
          <a:xfrm>
            <a:off x="3052915" y="2623502"/>
            <a:ext cx="6086170" cy="386913"/>
            <a:chOff x="2369573" y="2942364"/>
            <a:chExt cx="6086170" cy="386913"/>
          </a:xfrm>
        </p:grpSpPr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D00A9C45-CD7C-46CD-B031-A781ECF07EE5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2942364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“</a:t>
              </a:r>
              <a:r>
                <a:rPr lang="en-US" sz="2000" b="1" cap="none" dirty="0">
                  <a:highlight>
                    <a:srgbClr val="000000"/>
                  </a:highlight>
                </a:rPr>
                <a:t>Object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2FDB5821-CF0E-48BE-A6C7-FBD8CD7627D9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2942364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Can be a </a:t>
              </a:r>
              <a:r>
                <a:rPr lang="en-US" sz="2000" u="sng" cap="none" dirty="0">
                  <a:highlight>
                    <a:srgbClr val="000000"/>
                  </a:highlight>
                </a:rPr>
                <a:t>button</a:t>
              </a:r>
              <a:r>
                <a:rPr lang="en-US" sz="2000" cap="none" dirty="0">
                  <a:highlight>
                    <a:srgbClr val="000000"/>
                  </a:highlight>
                </a:rPr>
                <a:t> in your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A4A36-E160-4C08-B89B-0940A9BB85BA}"/>
              </a:ext>
            </a:extLst>
          </p:cNvPr>
          <p:cNvGrpSpPr/>
          <p:nvPr/>
        </p:nvGrpSpPr>
        <p:grpSpPr>
          <a:xfrm>
            <a:off x="3052915" y="3554111"/>
            <a:ext cx="6086170" cy="407046"/>
            <a:chOff x="2369573" y="3872973"/>
            <a:chExt cx="6086170" cy="407046"/>
          </a:xfrm>
        </p:grpSpPr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998AAA79-2FD9-49EC-891C-9B23703197C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3893106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Receiver</a:t>
              </a:r>
            </a:p>
          </p:txBody>
        </p:sp>
        <p:sp>
          <p:nvSpPr>
            <p:cNvPr id="7" name="Tytuł 1">
              <a:extLst>
                <a:ext uri="{FF2B5EF4-FFF2-40B4-BE49-F238E27FC236}">
                  <a16:creationId xmlns:a16="http://schemas.microsoft.com/office/drawing/2014/main" id="{17B3B246-74F9-4565-A2C8-F32D846A0912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3872973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an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Action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7EF8D-CE00-4265-B6F8-72EE3F47E5CF}"/>
              </a:ext>
            </a:extLst>
          </p:cNvPr>
          <p:cNvGrpSpPr/>
          <p:nvPr/>
        </p:nvGrpSpPr>
        <p:grpSpPr>
          <a:xfrm>
            <a:off x="3052915" y="4524986"/>
            <a:ext cx="6086170" cy="391300"/>
            <a:chOff x="2369573" y="4843848"/>
            <a:chExt cx="6086170" cy="391300"/>
          </a:xfrm>
        </p:grpSpPr>
        <p:sp>
          <p:nvSpPr>
            <p:cNvPr id="8" name="Tytuł 1">
              <a:extLst>
                <a:ext uri="{FF2B5EF4-FFF2-40B4-BE49-F238E27FC236}">
                  <a16:creationId xmlns:a16="http://schemas.microsoft.com/office/drawing/2014/main" id="{5DF9AAF5-2204-4D11-A979-2142A023C0CA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4843848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Invoker</a:t>
              </a:r>
            </a:p>
          </p:txBody>
        </p:sp>
        <p:sp>
          <p:nvSpPr>
            <p:cNvPr id="11" name="Tytuł 1">
              <a:extLst>
                <a:ext uri="{FF2B5EF4-FFF2-40B4-BE49-F238E27FC236}">
                  <a16:creationId xmlns:a16="http://schemas.microsoft.com/office/drawing/2014/main" id="{4F5AAD0A-F6E4-4B12-97AC-D031E0C7ABF4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4848235"/>
              <a:ext cx="3895574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Is often called a “</a:t>
              </a:r>
              <a:r>
                <a:rPr lang="en-US" sz="2000" b="1" cap="none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Trigger</a:t>
              </a:r>
              <a:r>
                <a:rPr lang="en-US" sz="2000" cap="none" dirty="0">
                  <a:highlight>
                    <a:srgbClr val="000000"/>
                  </a:highlight>
                </a:rPr>
                <a:t>”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43172-F306-4A55-9850-2DC6724F604C}"/>
              </a:ext>
            </a:extLst>
          </p:cNvPr>
          <p:cNvGrpSpPr/>
          <p:nvPr/>
        </p:nvGrpSpPr>
        <p:grpSpPr>
          <a:xfrm>
            <a:off x="3052915" y="5475727"/>
            <a:ext cx="6086170" cy="773827"/>
            <a:chOff x="2369573" y="5794589"/>
            <a:chExt cx="6086170" cy="773827"/>
          </a:xfrm>
        </p:grpSpPr>
        <p:sp>
          <p:nvSpPr>
            <p:cNvPr id="12" name="Tytuł 1">
              <a:extLst>
                <a:ext uri="{FF2B5EF4-FFF2-40B4-BE49-F238E27FC236}">
                  <a16:creationId xmlns:a16="http://schemas.microsoft.com/office/drawing/2014/main" id="{BD904A37-7C0A-4433-A38A-A040AC89ED44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5794590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cap="none" dirty="0">
                  <a:highlight>
                    <a:srgbClr val="000000"/>
                  </a:highlight>
                </a:rPr>
                <a:t>“Assigning”</a:t>
              </a:r>
            </a:p>
          </p:txBody>
        </p:sp>
        <p:sp>
          <p:nvSpPr>
            <p:cNvPr id="13" name="Tytuł 1">
              <a:extLst>
                <a:ext uri="{FF2B5EF4-FFF2-40B4-BE49-F238E27FC236}">
                  <a16:creationId xmlns:a16="http://schemas.microsoft.com/office/drawing/2014/main" id="{FAF5B67A-B35B-4931-8565-76C98BB55D6D}"/>
                </a:ext>
              </a:extLst>
            </p:cNvPr>
            <p:cNvSpPr txBox="1">
              <a:spLocks/>
            </p:cNvSpPr>
            <p:nvPr/>
          </p:nvSpPr>
          <p:spPr>
            <a:xfrm>
              <a:off x="2369573" y="6181503"/>
              <a:ext cx="1360443" cy="38691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55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>
                  <a:highlight>
                    <a:srgbClr val="000000"/>
                  </a:highlight>
                </a:rPr>
                <a:t>Something to object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(through command)</a:t>
              </a:r>
            </a:p>
          </p:txBody>
        </p:sp>
        <p:sp>
          <p:nvSpPr>
            <p:cNvPr id="14" name="Tytuł 1">
              <a:extLst>
                <a:ext uri="{FF2B5EF4-FFF2-40B4-BE49-F238E27FC236}">
                  <a16:creationId xmlns:a16="http://schemas.microsoft.com/office/drawing/2014/main" id="{8C379DEE-2011-44B1-824C-727EC5847367}"/>
                </a:ext>
              </a:extLst>
            </p:cNvPr>
            <p:cNvSpPr txBox="1">
              <a:spLocks/>
            </p:cNvSpPr>
            <p:nvPr/>
          </p:nvSpPr>
          <p:spPr>
            <a:xfrm>
              <a:off x="4560169" y="5794589"/>
              <a:ext cx="3895574" cy="77382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t">
              <a:normAutofit fontScale="92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cap="none" dirty="0">
                  <a:highlight>
                    <a:srgbClr val="000000"/>
                  </a:highlight>
                </a:rPr>
                <a:t>Might be also called either “binding”,</a:t>
              </a:r>
              <a:br>
                <a:rPr lang="en-US" sz="2000" cap="none" dirty="0">
                  <a:highlight>
                    <a:srgbClr val="000000"/>
                  </a:highlight>
                </a:rPr>
              </a:br>
              <a:r>
                <a:rPr lang="en-US" sz="2000" cap="none" dirty="0">
                  <a:highlight>
                    <a:srgbClr val="000000"/>
                  </a:highlight>
                </a:rPr>
                <a:t>“subscribing”, “attaching”, “coupling".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3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406214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0689AE-C66F-4A0F-8BB6-8C579171F214}"/>
              </a:ext>
            </a:extLst>
          </p:cNvPr>
          <p:cNvSpPr txBox="1">
            <a:spLocks/>
          </p:cNvSpPr>
          <p:nvPr/>
        </p:nvSpPr>
        <p:spPr>
          <a:xfrm>
            <a:off x="4979588" y="1525027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highlight>
                  <a:srgbClr val="000000"/>
                </a:highlight>
              </a:rPr>
              <a:t>The idea behind: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77EB9-579F-4489-B66E-D18CEF19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156225"/>
            <a:ext cx="4476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Accessing the business logic layer via a command.">
            <a:extLst>
              <a:ext uri="{FF2B5EF4-FFF2-40B4-BE49-F238E27FC236}">
                <a16:creationId xmlns:a16="http://schemas.microsoft.com/office/drawing/2014/main" id="{6A3B2F21-DC31-4AE9-93F5-158B7B81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28098"/>
            <a:ext cx="5238750" cy="1809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46A62D69-AA12-4507-A16F-5A57841DAB2B}"/>
              </a:ext>
            </a:extLst>
          </p:cNvPr>
          <p:cNvSpPr txBox="1">
            <a:spLocks/>
          </p:cNvSpPr>
          <p:nvPr/>
        </p:nvSpPr>
        <p:spPr>
          <a:xfrm>
            <a:off x="857293" y="2855732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problem: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D6A051B7-3AF8-4326-B961-AED35B9F4E4C}"/>
              </a:ext>
            </a:extLst>
          </p:cNvPr>
          <p:cNvSpPr txBox="1">
            <a:spLocks/>
          </p:cNvSpPr>
          <p:nvPr/>
        </p:nvSpPr>
        <p:spPr>
          <a:xfrm>
            <a:off x="857293" y="5127605"/>
            <a:ext cx="2232824" cy="41073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highlight>
                  <a:srgbClr val="000000"/>
                </a:highlight>
              </a:rPr>
              <a:t>The solution:</a:t>
            </a:r>
          </a:p>
        </p:txBody>
      </p:sp>
    </p:spTree>
    <p:extLst>
      <p:ext uri="{BB962C8B-B14F-4D97-AF65-F5344CB8AC3E}">
        <p14:creationId xmlns:p14="http://schemas.microsoft.com/office/powerpoint/2010/main" val="2866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789E2CA6-6454-47B7-B9DF-FE1A2B8D7794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2050" name="Picture 2" descr="Structure of the Command design pattern">
            <a:extLst>
              <a:ext uri="{FF2B5EF4-FFF2-40B4-BE49-F238E27FC236}">
                <a16:creationId xmlns:a16="http://schemas.microsoft.com/office/drawing/2014/main" id="{B5DF4044-C85F-44AD-B854-0EC6A8ED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47" y="1942176"/>
            <a:ext cx="7224505" cy="42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722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31FD51EE-E689-498A-BA90-BBD43AB33588}"/>
              </a:ext>
            </a:extLst>
          </p:cNvPr>
          <p:cNvSpPr txBox="1">
            <a:spLocks/>
          </p:cNvSpPr>
          <p:nvPr/>
        </p:nvSpPr>
        <p:spPr>
          <a:xfrm>
            <a:off x="1030288" y="132024"/>
            <a:ext cx="10131425" cy="8871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highlight>
                  <a:srgbClr val="000000"/>
                </a:highlight>
              </a:rPr>
              <a:t>Overview:</a:t>
            </a:r>
            <a:endParaRPr lang="pl-PL" b="1" dirty="0">
              <a:highlight>
                <a:srgbClr val="0000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D56DE1-36C7-4FE1-9053-AD8B62D525A3}"/>
              </a:ext>
            </a:extLst>
          </p:cNvPr>
          <p:cNvGrpSpPr/>
          <p:nvPr/>
        </p:nvGrpSpPr>
        <p:grpSpPr>
          <a:xfrm>
            <a:off x="2602328" y="1307312"/>
            <a:ext cx="4406479" cy="954107"/>
            <a:chOff x="2602328" y="1444964"/>
            <a:chExt cx="440647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F0B39-0B04-4D7F-B8ED-E49564F6D3AE}"/>
                </a:ext>
              </a:extLst>
            </p:cNvPr>
            <p:cNvSpPr/>
            <p:nvPr/>
          </p:nvSpPr>
          <p:spPr>
            <a:xfrm>
              <a:off x="5183193" y="1954371"/>
              <a:ext cx="1825614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ICommand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2D093-F2FF-4FF7-B1B6-131B6CC171E2}"/>
                </a:ext>
              </a:extLst>
            </p:cNvPr>
            <p:cNvSpPr txBox="1"/>
            <p:nvPr/>
          </p:nvSpPr>
          <p:spPr>
            <a:xfrm>
              <a:off x="2602328" y="1444964"/>
              <a:ext cx="23940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The layer of abstraction</a:t>
              </a:r>
              <a:br>
                <a:rPr lang="en-US" dirty="0"/>
              </a:br>
              <a:br>
                <a:rPr lang="en-US" sz="1000" dirty="0"/>
              </a:br>
              <a:r>
                <a:rPr lang="en-US" sz="1400" dirty="0"/>
                <a:t>(to create a system of</a:t>
              </a:r>
              <a:br>
                <a:rPr lang="en-US" sz="1400" dirty="0"/>
              </a:br>
              <a:r>
                <a:rPr lang="en-US" sz="1400" dirty="0"/>
                <a:t>different commands)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DED9D2-C505-45E7-872C-97E98E52582F}"/>
              </a:ext>
            </a:extLst>
          </p:cNvPr>
          <p:cNvGrpSpPr/>
          <p:nvPr/>
        </p:nvGrpSpPr>
        <p:grpSpPr>
          <a:xfrm>
            <a:off x="2142735" y="2331683"/>
            <a:ext cx="4960275" cy="959665"/>
            <a:chOff x="2142735" y="2469335"/>
            <a:chExt cx="4960275" cy="959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5F47B-2B6A-4577-B228-A929E0EE423D}"/>
                </a:ext>
              </a:extLst>
            </p:cNvPr>
            <p:cNvSpPr/>
            <p:nvPr/>
          </p:nvSpPr>
          <p:spPr>
            <a:xfrm>
              <a:off x="5088990" y="2984300"/>
              <a:ext cx="2014020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ConcreteCommand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99D90E7-21E4-48FA-9DEA-7BCF29E01009}"/>
                </a:ext>
              </a:extLst>
            </p:cNvPr>
            <p:cNvSpPr/>
            <p:nvPr/>
          </p:nvSpPr>
          <p:spPr>
            <a:xfrm>
              <a:off x="5899354" y="2469335"/>
              <a:ext cx="393291" cy="4447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52D88-4868-4CCC-A670-99CAF019A525}"/>
                </a:ext>
              </a:extLst>
            </p:cNvPr>
            <p:cNvSpPr txBox="1"/>
            <p:nvPr/>
          </p:nvSpPr>
          <p:spPr>
            <a:xfrm>
              <a:off x="2142735" y="2830728"/>
              <a:ext cx="2455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implementation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17D459-A312-43B7-A8AD-73523A9FE8D1}"/>
              </a:ext>
            </a:extLst>
          </p:cNvPr>
          <p:cNvSpPr txBox="1"/>
          <p:nvPr/>
        </p:nvSpPr>
        <p:spPr>
          <a:xfrm>
            <a:off x="1825389" y="3156067"/>
            <a:ext cx="309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Stores the relation between an object</a:t>
            </a:r>
            <a:br>
              <a:rPr lang="en-US" sz="1400" dirty="0"/>
            </a:br>
            <a:r>
              <a:rPr lang="en-US" sz="1400" dirty="0"/>
              <a:t>(e.g., a button) with a specific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7F0860-895F-4C23-8E4A-7E6582443013}"/>
              </a:ext>
            </a:extLst>
          </p:cNvPr>
          <p:cNvGrpSpPr/>
          <p:nvPr/>
        </p:nvGrpSpPr>
        <p:grpSpPr>
          <a:xfrm>
            <a:off x="5577370" y="4298683"/>
            <a:ext cx="3131501" cy="444700"/>
            <a:chOff x="5577370" y="4258796"/>
            <a:chExt cx="3131501" cy="4447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C27D44-63B3-4E75-B27F-834550B136F8}"/>
                </a:ext>
              </a:extLst>
            </p:cNvPr>
            <p:cNvSpPr/>
            <p:nvPr/>
          </p:nvSpPr>
          <p:spPr>
            <a:xfrm>
              <a:off x="5577370" y="4258796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066E4-541E-44FD-874B-1C406EBEB72F}"/>
                </a:ext>
              </a:extLst>
            </p:cNvPr>
            <p:cNvSpPr txBox="1"/>
            <p:nvPr/>
          </p:nvSpPr>
          <p:spPr>
            <a:xfrm>
              <a:off x="6862532" y="4296480"/>
              <a:ext cx="1846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logic to be used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D812CC-196A-485C-8EC2-8FCA4F0F0ADF}"/>
              </a:ext>
            </a:extLst>
          </p:cNvPr>
          <p:cNvGrpSpPr/>
          <p:nvPr/>
        </p:nvGrpSpPr>
        <p:grpSpPr>
          <a:xfrm>
            <a:off x="5577370" y="5250013"/>
            <a:ext cx="3426517" cy="646331"/>
            <a:chOff x="5587202" y="4120296"/>
            <a:chExt cx="3426517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FA9F2D-4497-48A0-8D86-EF0042B4DB39}"/>
                </a:ext>
              </a:extLst>
            </p:cNvPr>
            <p:cNvSpPr/>
            <p:nvPr/>
          </p:nvSpPr>
          <p:spPr>
            <a:xfrm>
              <a:off x="5587202" y="4221112"/>
              <a:ext cx="103725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Trigger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7763E3-A322-4E30-8D5D-46A09E80F2D9}"/>
                </a:ext>
              </a:extLst>
            </p:cNvPr>
            <p:cNvSpPr txBox="1"/>
            <p:nvPr/>
          </p:nvSpPr>
          <p:spPr>
            <a:xfrm>
              <a:off x="6872364" y="4120296"/>
              <a:ext cx="214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 place which invoke</a:t>
              </a:r>
              <a:br>
                <a:rPr lang="en-US" dirty="0"/>
              </a:br>
              <a:r>
                <a:rPr lang="en-US" dirty="0"/>
                <a:t>the specific action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4C370-F203-4113-AA3A-5930A0D517BC}"/>
              </a:ext>
            </a:extLst>
          </p:cNvPr>
          <p:cNvGrpSpPr/>
          <p:nvPr/>
        </p:nvGrpSpPr>
        <p:grpSpPr>
          <a:xfrm>
            <a:off x="2866147" y="3994101"/>
            <a:ext cx="2880544" cy="1486686"/>
            <a:chOff x="2866147" y="4131753"/>
            <a:chExt cx="2880544" cy="1486686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901FC42-B8B5-488D-86FC-3AC91A99F6D9}"/>
                </a:ext>
              </a:extLst>
            </p:cNvPr>
            <p:cNvSpPr/>
            <p:nvPr/>
          </p:nvSpPr>
          <p:spPr>
            <a:xfrm rot="15429797">
              <a:off x="4483600" y="3907812"/>
              <a:ext cx="229230" cy="195223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E86ECA3-2E80-421F-A7D4-68F150832873}"/>
                </a:ext>
              </a:extLst>
            </p:cNvPr>
            <p:cNvSpPr/>
            <p:nvPr/>
          </p:nvSpPr>
          <p:spPr>
            <a:xfrm rot="17065250">
              <a:off x="4500167" y="4540035"/>
              <a:ext cx="226639" cy="193016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C452C74-9C3A-4D9A-B6B0-7C30EF1DB2DB}"/>
                </a:ext>
              </a:extLst>
            </p:cNvPr>
            <p:cNvSpPr/>
            <p:nvPr/>
          </p:nvSpPr>
          <p:spPr>
            <a:xfrm rot="13946020">
              <a:off x="4421341" y="3064120"/>
              <a:ext cx="257718" cy="2392983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F5D320-80C6-444A-986F-7F586DE0664A}"/>
                </a:ext>
              </a:extLst>
            </p:cNvPr>
            <p:cNvSpPr/>
            <p:nvPr/>
          </p:nvSpPr>
          <p:spPr>
            <a:xfrm>
              <a:off x="2866147" y="4949425"/>
              <a:ext cx="859527" cy="4447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Binder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384F91-712E-492B-91A1-C83A5A937B25}"/>
              </a:ext>
            </a:extLst>
          </p:cNvPr>
          <p:cNvSpPr txBox="1"/>
          <p:nvPr/>
        </p:nvSpPr>
        <p:spPr>
          <a:xfrm>
            <a:off x="2366969" y="5430167"/>
            <a:ext cx="185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place where</a:t>
            </a:r>
            <a:br>
              <a:rPr lang="en-US" dirty="0"/>
            </a:br>
            <a:r>
              <a:rPr lang="en-US" dirty="0"/>
              <a:t>the „relationship”</a:t>
            </a:r>
            <a:br>
              <a:rPr lang="en-US" dirty="0"/>
            </a:br>
            <a:r>
              <a:rPr lang="en-US" dirty="0"/>
              <a:t>will be created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32F5F-D1AC-4DD3-8141-FBD184262F45}"/>
              </a:ext>
            </a:extLst>
          </p:cNvPr>
          <p:cNvSpPr/>
          <p:nvPr/>
        </p:nvSpPr>
        <p:spPr>
          <a:xfrm>
            <a:off x="5183191" y="1812012"/>
            <a:ext cx="1825614" cy="4447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BaseCommand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14CA5-0CCC-42D0-9955-C91E444A39BC}"/>
              </a:ext>
            </a:extLst>
          </p:cNvPr>
          <p:cNvSpPr txBox="1"/>
          <p:nvPr/>
        </p:nvSpPr>
        <p:spPr>
          <a:xfrm>
            <a:off x="7543102" y="1582893"/>
            <a:ext cx="353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SetAction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0E37F-DC5C-4E7B-8F72-42960680776F}"/>
              </a:ext>
            </a:extLst>
          </p:cNvPr>
          <p:cNvSpPr txBox="1"/>
          <p:nvPr/>
        </p:nvSpPr>
        <p:spPr>
          <a:xfrm>
            <a:off x="7514986" y="2125913"/>
            <a:ext cx="359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BaseCommand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  <a:r>
              <a:rPr lang="en-US" dirty="0"/>
              <a:t> action)</a:t>
            </a:r>
          </a:p>
        </p:txBody>
      </p:sp>
    </p:spTree>
    <p:extLst>
      <p:ext uri="{BB962C8B-B14F-4D97-AF65-F5344CB8AC3E}">
        <p14:creationId xmlns:p14="http://schemas.microsoft.com/office/powerpoint/2010/main" val="16927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7" grpId="0" animBg="1"/>
      <p:bldP spid="28" grpId="0"/>
      <p:bldP spid="28" grpId="1"/>
      <p:bldP spid="29" grpId="0"/>
      <p:bldP spid="29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4388</TotalTime>
  <Words>13637</Words>
  <Application>Microsoft Office PowerPoint</Application>
  <PresentationFormat>Widescreen</PresentationFormat>
  <Paragraphs>1676</Paragraphs>
  <Slides>152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59" baseType="lpstr">
      <vt:lpstr>Arial</vt:lpstr>
      <vt:lpstr>Calibri</vt:lpstr>
      <vt:lpstr>Calibri Light</vt:lpstr>
      <vt:lpstr>Courier New</vt:lpstr>
      <vt:lpstr>inherit</vt:lpstr>
      <vt:lpstr>Wingdings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PowerPoint Presentation</vt:lpstr>
      <vt:lpstr>CONVENTION:</vt:lpstr>
      <vt:lpstr>2a.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PowerPoint Presentation</vt:lpstr>
      <vt:lpstr>CONVENTION:</vt:lpstr>
      <vt:lpstr>2b. Factory Method</vt:lpstr>
      <vt:lpstr>Resources:</vt:lpstr>
      <vt:lpstr>Implementation</vt:lpstr>
      <vt:lpstr>Overview:</vt:lpstr>
      <vt:lpstr>IMPLEMENTATION</vt:lpstr>
      <vt:lpstr>PowerPoint Presentation</vt:lpstr>
      <vt:lpstr>3. Builder</vt:lpstr>
      <vt:lpstr>The purpose: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PowerPoint Presentation</vt:lpstr>
      <vt:lpstr>CONVENTION:</vt:lpstr>
      <vt:lpstr>4. FAÇADE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PowerPoint Presentation</vt:lpstr>
      <vt:lpstr>Problem with names:</vt:lpstr>
      <vt:lpstr>Implementation</vt:lpstr>
      <vt:lpstr>Overview:</vt:lpstr>
      <vt:lpstr>Façade method</vt:lpstr>
      <vt:lpstr>Façade Pattern with Dependency Injection</vt:lpstr>
      <vt:lpstr>PowerPoint Presentation</vt:lpstr>
      <vt:lpstr>CONVENTION:</vt:lpstr>
      <vt:lpstr>5.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PowerPoint Presentation</vt:lpstr>
      <vt:lpstr>CONVENTION:</vt:lpstr>
      <vt:lpstr>6. Command</vt:lpstr>
      <vt:lpstr>Benefits and costs of using:</vt:lpstr>
      <vt:lpstr>Resources:</vt:lpstr>
      <vt:lpstr>The most popular usages:</vt:lpstr>
      <vt:lpstr>PowerPoint Presentation</vt:lpstr>
      <vt:lpstr>Life examples:</vt:lpstr>
      <vt:lpstr>Life examples:</vt:lpstr>
      <vt:lpstr>PowerPoint Presentation</vt:lpstr>
      <vt:lpstr>Do I need TO reinvent the wheel?</vt:lpstr>
      <vt:lpstr>The naming confusion</vt:lpstr>
      <vt:lpstr>Implementation</vt:lpstr>
      <vt:lpstr>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CONVENTION:</vt:lpstr>
      <vt:lpstr>7. Adapter</vt:lpstr>
      <vt:lpstr>Benefits and costs of using:</vt:lpstr>
      <vt:lpstr>Resources:</vt:lpstr>
      <vt:lpstr>PowerPoint Presentation</vt:lpstr>
      <vt:lpstr>Life examples:</vt:lpstr>
      <vt:lpstr>Integrate an interface/or interface-less class of an older payment system, to start using PayPal token-based authentication method</vt:lpstr>
      <vt:lpstr>Implementation</vt:lpstr>
      <vt:lpstr>Adapter is working on two ways: - converting data from A to B (to match signatures) - changing signatures (if a behavior is too different)</vt:lpstr>
      <vt:lpstr>PowerPoint Presentation</vt:lpstr>
      <vt:lpstr>PowerPoint Presentation</vt:lpstr>
      <vt:lpstr>CONVENTION:</vt:lpstr>
      <vt:lpstr>8. Decorator</vt:lpstr>
      <vt:lpstr>Benefits and costs of using:</vt:lpstr>
      <vt:lpstr>Resources:</vt:lpstr>
      <vt:lpstr>PowerPoint Presentation</vt:lpstr>
      <vt:lpstr>Life examples:</vt:lpstr>
      <vt:lpstr>By adding more layers of specialized clothes we are gaining a level of weather protection, e.g.; cold-proof, wind-proof, water-proof…</vt:lpstr>
      <vt:lpstr>Integrate an interface/or interface-less class of an older payment system, to start using PayPal token-based authentication method</vt:lpstr>
      <vt:lpstr>Implementation</vt:lpstr>
      <vt:lpstr>PowerPoint Presentation</vt:lpstr>
      <vt:lpstr>PowerPoint Presentation</vt:lpstr>
      <vt:lpstr>PowerPoint Presentation</vt:lpstr>
      <vt:lpstr>CONVENTION:</vt:lpstr>
      <vt:lpstr>9. Proxy</vt:lpstr>
      <vt:lpstr>Benefits and costs of using:</vt:lpstr>
      <vt:lpstr>Resources:</vt:lpstr>
      <vt:lpstr>PowerPoint Presentation</vt:lpstr>
      <vt:lpstr>Life examples: (business is the same)</vt:lpstr>
      <vt:lpstr>Implementation</vt:lpstr>
      <vt:lpstr>PowerPoint Presentation</vt:lpstr>
      <vt:lpstr>PowerPoint Presentation</vt:lpstr>
      <vt:lpstr>PowerPoint Presentation</vt:lpstr>
      <vt:lpstr>CONVENTION:</vt:lpstr>
      <vt:lpstr>10. Iterator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Problem:</vt:lpstr>
      <vt:lpstr>Problem:</vt:lpstr>
      <vt:lpstr>Problem:</vt:lpstr>
      <vt:lpstr>Overview:</vt:lpstr>
      <vt:lpstr>PowerPoint Presentation</vt:lpstr>
      <vt:lpstr>PowerPoint Presentation</vt:lpstr>
      <vt:lpstr>Ienumerator Methods:</vt:lpstr>
      <vt:lpstr>PowerPoint Presentation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856</cp:revision>
  <dcterms:created xsi:type="dcterms:W3CDTF">2020-08-17T19:59:22Z</dcterms:created>
  <dcterms:modified xsi:type="dcterms:W3CDTF">2022-07-07T12:53:14Z</dcterms:modified>
</cp:coreProperties>
</file>